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9"/>
  </p:notesMasterIdLst>
  <p:sldIdLst>
    <p:sldId id="280" r:id="rId2"/>
    <p:sldId id="281" r:id="rId3"/>
    <p:sldId id="283" r:id="rId4"/>
    <p:sldId id="284" r:id="rId5"/>
    <p:sldId id="285" r:id="rId6"/>
    <p:sldId id="267" r:id="rId7"/>
    <p:sldId id="286" r:id="rId8"/>
    <p:sldId id="287" r:id="rId9"/>
    <p:sldId id="289" r:id="rId10"/>
    <p:sldId id="288" r:id="rId11"/>
    <p:sldId id="290" r:id="rId12"/>
    <p:sldId id="291" r:id="rId13"/>
    <p:sldId id="292" r:id="rId14"/>
    <p:sldId id="293" r:id="rId15"/>
    <p:sldId id="294" r:id="rId16"/>
    <p:sldId id="296" r:id="rId17"/>
    <p:sldId id="297"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5D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8837" autoAdjust="0"/>
  </p:normalViewPr>
  <p:slideViewPr>
    <p:cSldViewPr>
      <p:cViewPr varScale="1">
        <p:scale>
          <a:sx n="90" d="100"/>
          <a:sy n="90" d="100"/>
        </p:scale>
        <p:origin x="-141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1398D8-58B3-4451-A640-F97E78BE7103}" type="datetimeFigureOut">
              <a:rPr lang="ru-RU" smtClean="0"/>
              <a:pPr/>
              <a:t>22.01.2014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64D546-62FE-45BF-B17D-5CEB98B104D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C42851B-7BDA-4AE8-88AD-622E6D20F487}" type="datetimeFigureOut">
              <a:rPr lang="ru-RU" smtClean="0"/>
              <a:pPr/>
              <a:t>22.01.2014</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77575074-F1F9-48C5-9179-0F84E787361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7575074-F1F9-48C5-9179-0F84E787361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7575074-F1F9-48C5-9179-0F84E787361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7575074-F1F9-48C5-9179-0F84E7873610}"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7575074-F1F9-48C5-9179-0F84E7873610}"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7575074-F1F9-48C5-9179-0F84E7873610}"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7575074-F1F9-48C5-9179-0F84E7873610}"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7575074-F1F9-48C5-9179-0F84E7873610}"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C42851B-7BDA-4AE8-88AD-622E6D20F487}" type="datetimeFigureOut">
              <a:rPr lang="ru-RU" smtClean="0"/>
              <a:pPr/>
              <a:t>22.01.2014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7575074-F1F9-48C5-9179-0F84E787361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BC42851B-7BDA-4AE8-88AD-622E6D20F487}" type="datetimeFigureOut">
              <a:rPr lang="ru-RU" smtClean="0"/>
              <a:pPr/>
              <a:t>22.01.2014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7575074-F1F9-48C5-9179-0F84E7873610}"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C42851B-7BDA-4AE8-88AD-622E6D20F487}" type="datetimeFigureOut">
              <a:rPr lang="ru-RU" smtClean="0"/>
              <a:pPr/>
              <a:t>22.01.2014</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77575074-F1F9-48C5-9179-0F84E7873610}"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C42851B-7BDA-4AE8-88AD-622E6D20F487}" type="datetimeFigureOut">
              <a:rPr lang="ru-RU" smtClean="0"/>
              <a:pPr/>
              <a:t>22.01.2014</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7575074-F1F9-48C5-9179-0F84E787361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liubavyshka.ru/photo/17"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83568" y="5085184"/>
            <a:ext cx="7776864" cy="1509752"/>
          </a:xfrm>
        </p:spPr>
        <p:txBody>
          <a:bodyPr>
            <a:normAutofit/>
          </a:bodyPr>
          <a:lstStyle/>
          <a:p>
            <a:pPr>
              <a:spcBef>
                <a:spcPts val="0"/>
              </a:spcBef>
            </a:pPr>
            <a:endParaRPr lang="ru-RU" sz="2000" dirty="0" smtClean="0">
              <a:solidFill>
                <a:schemeClr val="accent2">
                  <a:lumMod val="50000"/>
                </a:schemeClr>
              </a:solidFill>
            </a:endParaRPr>
          </a:p>
          <a:p>
            <a:pPr>
              <a:spcBef>
                <a:spcPts val="0"/>
              </a:spcBef>
            </a:pPr>
            <a:endParaRPr lang="ru-RU" sz="2000" dirty="0" smtClean="0">
              <a:solidFill>
                <a:schemeClr val="accent2">
                  <a:lumMod val="50000"/>
                </a:schemeClr>
              </a:solidFill>
            </a:endParaRPr>
          </a:p>
          <a:p>
            <a:pPr>
              <a:spcBef>
                <a:spcPts val="0"/>
              </a:spcBef>
            </a:pPr>
            <a:r>
              <a:rPr lang="ru-RU" sz="2000" dirty="0" smtClean="0">
                <a:solidFill>
                  <a:schemeClr val="accent2">
                    <a:lumMod val="50000"/>
                  </a:schemeClr>
                </a:solidFill>
              </a:rPr>
              <a:t>Исполнитель: заведующая МКДОУ «Детский сад № 25»</a:t>
            </a:r>
          </a:p>
          <a:p>
            <a:pPr>
              <a:spcBef>
                <a:spcPts val="0"/>
              </a:spcBef>
            </a:pPr>
            <a:r>
              <a:rPr lang="ru-RU" sz="2000" dirty="0" err="1" smtClean="0">
                <a:solidFill>
                  <a:schemeClr val="accent2">
                    <a:lumMod val="50000"/>
                  </a:schemeClr>
                </a:solidFill>
              </a:rPr>
              <a:t>Кульбердинова</a:t>
            </a:r>
            <a:r>
              <a:rPr lang="ru-RU" sz="2000" dirty="0" smtClean="0">
                <a:solidFill>
                  <a:schemeClr val="accent2">
                    <a:lumMod val="50000"/>
                  </a:schemeClr>
                </a:solidFill>
              </a:rPr>
              <a:t> Сауле </a:t>
            </a:r>
            <a:r>
              <a:rPr lang="ru-RU" sz="2000" dirty="0" err="1" smtClean="0">
                <a:solidFill>
                  <a:schemeClr val="accent2">
                    <a:lumMod val="50000"/>
                  </a:schemeClr>
                </a:solidFill>
              </a:rPr>
              <a:t>Батырхановна</a:t>
            </a:r>
            <a:endParaRPr lang="ru-RU" sz="2000" dirty="0">
              <a:solidFill>
                <a:schemeClr val="accent2">
                  <a:lumMod val="50000"/>
                </a:schemeClr>
              </a:solidFill>
            </a:endParaRPr>
          </a:p>
        </p:txBody>
      </p:sp>
      <p:sp>
        <p:nvSpPr>
          <p:cNvPr id="4" name="Прямоугольник 3"/>
          <p:cNvSpPr/>
          <p:nvPr/>
        </p:nvSpPr>
        <p:spPr>
          <a:xfrm>
            <a:off x="683568" y="2060848"/>
            <a:ext cx="8129798" cy="2123658"/>
          </a:xfrm>
          <a:prstGeom prst="rect">
            <a:avLst/>
          </a:prstGeom>
          <a:ln>
            <a:solidFill>
              <a:srgbClr val="7030A0"/>
            </a:solidFill>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4400" b="1" cap="none" spc="0" dirty="0" smtClean="0">
                <a:ln/>
                <a:solidFill>
                  <a:srgbClr val="FF0000"/>
                </a:solidFill>
                <a:effectLst/>
              </a:rPr>
              <a:t>ПРОЕКТ</a:t>
            </a:r>
          </a:p>
          <a:p>
            <a:pPr algn="ctr"/>
            <a:r>
              <a:rPr lang="ru-RU" sz="4400" b="1" dirty="0" smtClean="0">
                <a:ln/>
                <a:solidFill>
                  <a:srgbClr val="FF0000"/>
                </a:solidFill>
              </a:rPr>
              <a:t>«Наш детский сад для всех</a:t>
            </a:r>
          </a:p>
          <a:p>
            <a:pPr algn="ctr"/>
            <a:r>
              <a:rPr lang="ru-RU" sz="4400" b="1" dirty="0" smtClean="0">
                <a:ln/>
                <a:solidFill>
                  <a:srgbClr val="FF0000"/>
                </a:solidFill>
              </a:rPr>
              <a:t> и для каждого»</a:t>
            </a:r>
            <a:endParaRPr lang="ru-RU" sz="4400" b="1" cap="none" spc="0" dirty="0">
              <a:ln/>
              <a:solidFill>
                <a:srgbClr val="FF0000"/>
              </a:solidFill>
              <a:effectLst/>
            </a:endParaRPr>
          </a:p>
        </p:txBody>
      </p:sp>
      <p:sp>
        <p:nvSpPr>
          <p:cNvPr id="5" name="Прямоугольник 4"/>
          <p:cNvSpPr/>
          <p:nvPr/>
        </p:nvSpPr>
        <p:spPr>
          <a:xfrm>
            <a:off x="467544" y="548680"/>
            <a:ext cx="835292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муниципальное казенное дошкольное образовательное учреждение </a:t>
            </a:r>
          </a:p>
          <a:p>
            <a:pPr algn="ct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Детский сад № 25»</a:t>
            </a:r>
          </a:p>
          <a:p>
            <a:pPr algn="ctr"/>
            <a:r>
              <a:rPr lang="ru-RU"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с.Гарашкинское</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ГО Богданович</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683568" y="404664"/>
            <a:ext cx="7546032" cy="6192688"/>
          </a:xfrm>
        </p:spPr>
        <p:txBody>
          <a:bodyPr/>
          <a:lstStyle/>
          <a:p>
            <a:pPr>
              <a:buNone/>
            </a:pPr>
            <a:r>
              <a:rPr lang="ru-RU" sz="1600" b="1" i="1" dirty="0" smtClean="0">
                <a:solidFill>
                  <a:srgbClr val="FF0000"/>
                </a:solidFill>
              </a:rPr>
              <a:t>Акция «Посади на память дерево»</a:t>
            </a:r>
          </a:p>
          <a:p>
            <a:endParaRPr lang="ru-RU" dirty="0"/>
          </a:p>
        </p:txBody>
      </p:sp>
      <p:pic>
        <p:nvPicPr>
          <p:cNvPr id="4" name="Picture 7" descr="C:\Users\Saule\Pictures\Фотографии\2011-05-16\Май 2011г 032.jpg"/>
          <p:cNvPicPr>
            <a:picLocks noChangeAspect="1" noChangeArrowheads="1"/>
          </p:cNvPicPr>
          <p:nvPr/>
        </p:nvPicPr>
        <p:blipFill>
          <a:blip r:embed="rId2" cstate="print"/>
          <a:srcRect/>
          <a:stretch>
            <a:fillRect/>
          </a:stretch>
        </p:blipFill>
        <p:spPr bwMode="auto">
          <a:xfrm>
            <a:off x="755576" y="908720"/>
            <a:ext cx="3960813" cy="2663825"/>
          </a:xfrm>
          <a:prstGeom prst="rect">
            <a:avLst/>
          </a:prstGeom>
          <a:noFill/>
          <a:ln w="9525">
            <a:noFill/>
            <a:miter lim="800000"/>
            <a:headEnd/>
            <a:tailEnd/>
          </a:ln>
        </p:spPr>
      </p:pic>
      <p:pic>
        <p:nvPicPr>
          <p:cNvPr id="5" name="Picture 5" descr="C:\Users\Saule\Pictures\Фотографии\19.05.2008\DSC00066.JPG"/>
          <p:cNvPicPr>
            <a:picLocks noChangeAspect="1" noChangeArrowheads="1"/>
          </p:cNvPicPr>
          <p:nvPr/>
        </p:nvPicPr>
        <p:blipFill>
          <a:blip r:embed="rId3" cstate="print"/>
          <a:srcRect/>
          <a:stretch>
            <a:fillRect/>
          </a:stretch>
        </p:blipFill>
        <p:spPr bwMode="auto">
          <a:xfrm>
            <a:off x="4860033" y="908720"/>
            <a:ext cx="3888432" cy="2688655"/>
          </a:xfrm>
          <a:prstGeom prst="rect">
            <a:avLst/>
          </a:prstGeom>
          <a:noFill/>
          <a:ln w="9525">
            <a:noFill/>
            <a:miter lim="800000"/>
            <a:headEnd/>
            <a:tailEnd/>
          </a:ln>
        </p:spPr>
      </p:pic>
      <p:pic>
        <p:nvPicPr>
          <p:cNvPr id="6" name="Picture 2" descr="C:\Users\Saule\Pictures\2012-05-30\Май 2012г 128.jpg"/>
          <p:cNvPicPr>
            <a:picLocks noChangeAspect="1" noChangeArrowheads="1"/>
          </p:cNvPicPr>
          <p:nvPr/>
        </p:nvPicPr>
        <p:blipFill>
          <a:blip r:embed="rId4" cstate="print"/>
          <a:srcRect/>
          <a:stretch>
            <a:fillRect/>
          </a:stretch>
        </p:blipFill>
        <p:spPr>
          <a:xfrm>
            <a:off x="4860033" y="3717032"/>
            <a:ext cx="3960439" cy="2914650"/>
          </a:xfrm>
          <a:prstGeom prst="rect">
            <a:avLst/>
          </a:prstGeom>
          <a:noFill/>
        </p:spPr>
      </p:pic>
      <p:pic>
        <p:nvPicPr>
          <p:cNvPr id="3074" name="Picture 2" descr="C:\Users\Saule\Pictures\Фотографии\2012-05-30\Май 2012г 123.jpg"/>
          <p:cNvPicPr>
            <a:picLocks noChangeAspect="1" noChangeArrowheads="1"/>
          </p:cNvPicPr>
          <p:nvPr/>
        </p:nvPicPr>
        <p:blipFill>
          <a:blip r:embed="rId5" cstate="print"/>
          <a:srcRect/>
          <a:stretch>
            <a:fillRect/>
          </a:stretch>
        </p:blipFill>
        <p:spPr bwMode="auto">
          <a:xfrm>
            <a:off x="755576" y="3717032"/>
            <a:ext cx="3960440" cy="295232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3568" y="332656"/>
            <a:ext cx="8003232" cy="5674635"/>
          </a:xfrm>
        </p:spPr>
        <p:txBody>
          <a:bodyPr>
            <a:normAutofit/>
          </a:bodyPr>
          <a:lstStyle/>
          <a:p>
            <a:r>
              <a:rPr lang="ru-RU" sz="1600" b="1" dirty="0" smtClean="0">
                <a:solidFill>
                  <a:srgbClr val="0070C0"/>
                </a:solidFill>
              </a:rPr>
              <a:t>Работа с воспитанниками</a:t>
            </a:r>
          </a:p>
          <a:p>
            <a:pPr>
              <a:buNone/>
            </a:pPr>
            <a:r>
              <a:rPr lang="ru-RU" sz="1600" b="1" i="1" dirty="0" smtClean="0">
                <a:solidFill>
                  <a:srgbClr val="FF0000"/>
                </a:solidFill>
              </a:rPr>
              <a:t>Образовательная деятельность</a:t>
            </a: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dirty="0" smtClean="0"/>
          </a:p>
          <a:p>
            <a:pPr>
              <a:buNone/>
            </a:pPr>
            <a:endParaRPr lang="ru-RU" sz="1600" dirty="0" smtClean="0"/>
          </a:p>
          <a:p>
            <a:pPr>
              <a:buNone/>
            </a:pPr>
            <a:endParaRPr lang="ru-RU" sz="1600" b="1" i="1" dirty="0" smtClean="0">
              <a:solidFill>
                <a:srgbClr val="FF0000"/>
              </a:solidFill>
            </a:endParaRPr>
          </a:p>
          <a:p>
            <a:pPr>
              <a:buNone/>
            </a:pPr>
            <a:r>
              <a:rPr lang="ru-RU" sz="1600" b="1" i="1" dirty="0" smtClean="0">
                <a:solidFill>
                  <a:srgbClr val="FF0000"/>
                </a:solidFill>
              </a:rPr>
              <a:t>Выступление выездных театров</a:t>
            </a: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a:p>
            <a:pPr>
              <a:buNone/>
            </a:pPr>
            <a:endParaRPr lang="ru-RU" sz="1600" b="1" dirty="0" smtClean="0">
              <a:solidFill>
                <a:srgbClr val="0070C0"/>
              </a:solidFill>
            </a:endParaRPr>
          </a:p>
        </p:txBody>
      </p:sp>
      <p:pic>
        <p:nvPicPr>
          <p:cNvPr id="1026" name="Picture 2" descr="C:\Users\Saule\Pictures\2012-06-01\Выпуск 2012 157.jpg"/>
          <p:cNvPicPr>
            <a:picLocks noChangeAspect="1" noChangeArrowheads="1"/>
          </p:cNvPicPr>
          <p:nvPr/>
        </p:nvPicPr>
        <p:blipFill>
          <a:blip r:embed="rId2" cstate="print"/>
          <a:srcRect/>
          <a:stretch>
            <a:fillRect/>
          </a:stretch>
        </p:blipFill>
        <p:spPr bwMode="auto">
          <a:xfrm>
            <a:off x="4860032" y="1052736"/>
            <a:ext cx="3744416" cy="2376264"/>
          </a:xfrm>
          <a:prstGeom prst="rect">
            <a:avLst/>
          </a:prstGeom>
          <a:noFill/>
        </p:spPr>
      </p:pic>
      <p:pic>
        <p:nvPicPr>
          <p:cNvPr id="1027" name="Picture 3" descr="C:\Users\Saule\Pictures\2013-04-09 Апрель 2013\Апрель 2013 021.JPG"/>
          <p:cNvPicPr>
            <a:picLocks noChangeAspect="1" noChangeArrowheads="1"/>
          </p:cNvPicPr>
          <p:nvPr/>
        </p:nvPicPr>
        <p:blipFill>
          <a:blip r:embed="rId3" cstate="print"/>
          <a:srcRect/>
          <a:stretch>
            <a:fillRect/>
          </a:stretch>
        </p:blipFill>
        <p:spPr bwMode="auto">
          <a:xfrm>
            <a:off x="899592" y="1052736"/>
            <a:ext cx="3672408" cy="2376264"/>
          </a:xfrm>
          <a:prstGeom prst="rect">
            <a:avLst/>
          </a:prstGeom>
          <a:noFill/>
        </p:spPr>
      </p:pic>
      <p:pic>
        <p:nvPicPr>
          <p:cNvPr id="1028" name="Picture 4" descr="C:\Users\Saule\Pictures\2013-03-05 Театр Садко\Театр Садко 044.JPG"/>
          <p:cNvPicPr>
            <a:picLocks noChangeAspect="1" noChangeArrowheads="1"/>
          </p:cNvPicPr>
          <p:nvPr/>
        </p:nvPicPr>
        <p:blipFill>
          <a:blip r:embed="rId4" cstate="print"/>
          <a:srcRect/>
          <a:stretch>
            <a:fillRect/>
          </a:stretch>
        </p:blipFill>
        <p:spPr bwMode="auto">
          <a:xfrm>
            <a:off x="971600" y="4005064"/>
            <a:ext cx="3672408" cy="2520280"/>
          </a:xfrm>
          <a:prstGeom prst="rect">
            <a:avLst/>
          </a:prstGeom>
          <a:noFill/>
        </p:spPr>
      </p:pic>
      <p:pic>
        <p:nvPicPr>
          <p:cNvPr id="1029" name="Picture 5" descr="C:\Users\Saule\Pictures\2013-04-25 Театр мыльных пузырей\Театр мыльных пузырей 032.JPG"/>
          <p:cNvPicPr>
            <a:picLocks noChangeAspect="1" noChangeArrowheads="1"/>
          </p:cNvPicPr>
          <p:nvPr/>
        </p:nvPicPr>
        <p:blipFill>
          <a:blip r:embed="rId5" cstate="print"/>
          <a:srcRect t="5249"/>
          <a:stretch>
            <a:fillRect/>
          </a:stretch>
        </p:blipFill>
        <p:spPr bwMode="auto">
          <a:xfrm>
            <a:off x="4932040" y="4005064"/>
            <a:ext cx="3657979" cy="25274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755576" y="332656"/>
            <a:ext cx="7931224" cy="5674635"/>
          </a:xfrm>
        </p:spPr>
        <p:txBody>
          <a:bodyPr/>
          <a:lstStyle/>
          <a:p>
            <a:pPr>
              <a:buNone/>
            </a:pPr>
            <a:r>
              <a:rPr lang="ru-RU" sz="1600" b="1" i="1" dirty="0" smtClean="0">
                <a:solidFill>
                  <a:srgbClr val="FF0000"/>
                </a:solidFill>
              </a:rPr>
              <a:t>Тематические прогулки</a:t>
            </a:r>
          </a:p>
          <a:p>
            <a:endParaRPr lang="ru-RU" dirty="0" smtClean="0"/>
          </a:p>
          <a:p>
            <a:endParaRPr lang="ru-RU" dirty="0" smtClean="0"/>
          </a:p>
          <a:p>
            <a:endParaRPr lang="ru-RU" dirty="0" smtClean="0"/>
          </a:p>
          <a:p>
            <a:endParaRPr lang="ru-RU" dirty="0" smtClean="0"/>
          </a:p>
          <a:p>
            <a:endParaRPr lang="ru-RU" dirty="0" smtClean="0"/>
          </a:p>
          <a:p>
            <a:pPr>
              <a:buNone/>
            </a:pPr>
            <a:endParaRPr lang="ru-RU" sz="1600" b="1" i="1" dirty="0" smtClean="0">
              <a:solidFill>
                <a:srgbClr val="FF0000"/>
              </a:solidFill>
            </a:endParaRPr>
          </a:p>
          <a:p>
            <a:pPr>
              <a:buNone/>
            </a:pPr>
            <a:endParaRPr lang="ru-RU" sz="800" b="1" i="1" dirty="0" smtClean="0">
              <a:solidFill>
                <a:srgbClr val="FF0000"/>
              </a:solidFill>
            </a:endParaRPr>
          </a:p>
          <a:p>
            <a:pPr>
              <a:buNone/>
            </a:pPr>
            <a:r>
              <a:rPr lang="ru-RU" sz="1600" b="1" i="1" dirty="0" smtClean="0">
                <a:solidFill>
                  <a:srgbClr val="FF0000"/>
                </a:solidFill>
              </a:rPr>
              <a:t>Походы</a:t>
            </a:r>
            <a:endParaRPr lang="ru-RU" sz="1600" b="1" i="1" dirty="0">
              <a:solidFill>
                <a:srgbClr val="FF0000"/>
              </a:solidFill>
            </a:endParaRPr>
          </a:p>
        </p:txBody>
      </p:sp>
      <p:pic>
        <p:nvPicPr>
          <p:cNvPr id="2050" name="Picture 2" descr="C:\Users\Saule\Pictures\Фотографии\Походы\IMG_0947.JPG"/>
          <p:cNvPicPr>
            <a:picLocks noChangeAspect="1" noChangeArrowheads="1"/>
          </p:cNvPicPr>
          <p:nvPr/>
        </p:nvPicPr>
        <p:blipFill>
          <a:blip r:embed="rId2" cstate="print"/>
          <a:srcRect t="14700"/>
          <a:stretch>
            <a:fillRect/>
          </a:stretch>
        </p:blipFill>
        <p:spPr bwMode="auto">
          <a:xfrm>
            <a:off x="5076056" y="3789040"/>
            <a:ext cx="3672408" cy="2736304"/>
          </a:xfrm>
          <a:prstGeom prst="rect">
            <a:avLst/>
          </a:prstGeom>
          <a:noFill/>
        </p:spPr>
      </p:pic>
      <p:pic>
        <p:nvPicPr>
          <p:cNvPr id="2051" name="Picture 3" descr="C:\Users\Saule\Pictures\Фотографии\Изображение ОКТЯБРЬ 2010\Изображение ОКТЯБРЬ 2010 013.jpg"/>
          <p:cNvPicPr>
            <a:picLocks noChangeAspect="1" noChangeArrowheads="1"/>
          </p:cNvPicPr>
          <p:nvPr/>
        </p:nvPicPr>
        <p:blipFill>
          <a:blip r:embed="rId3" cstate="print"/>
          <a:srcRect t="13038" r="18215" b="11342"/>
          <a:stretch>
            <a:fillRect/>
          </a:stretch>
        </p:blipFill>
        <p:spPr bwMode="auto">
          <a:xfrm>
            <a:off x="971600" y="3789040"/>
            <a:ext cx="3888432" cy="2736304"/>
          </a:xfrm>
          <a:prstGeom prst="rect">
            <a:avLst/>
          </a:prstGeom>
          <a:noFill/>
        </p:spPr>
      </p:pic>
      <p:pic>
        <p:nvPicPr>
          <p:cNvPr id="2052" name="Picture 4" descr="C:\Users\Saule\Pictures\2012-05-30\Май 2012г 086.jpg"/>
          <p:cNvPicPr>
            <a:picLocks noChangeAspect="1" noChangeArrowheads="1"/>
          </p:cNvPicPr>
          <p:nvPr/>
        </p:nvPicPr>
        <p:blipFill>
          <a:blip r:embed="rId4" cstate="print"/>
          <a:srcRect/>
          <a:stretch>
            <a:fillRect/>
          </a:stretch>
        </p:blipFill>
        <p:spPr bwMode="auto">
          <a:xfrm>
            <a:off x="1043608" y="764704"/>
            <a:ext cx="3744416" cy="2304256"/>
          </a:xfrm>
          <a:prstGeom prst="rect">
            <a:avLst/>
          </a:prstGeom>
          <a:noFill/>
        </p:spPr>
      </p:pic>
      <p:pic>
        <p:nvPicPr>
          <p:cNvPr id="2053" name="Picture 5" descr="C:\Users\Saule\Pictures\Фотографии\2011-08-11\Лето 2011 300.jpg"/>
          <p:cNvPicPr>
            <a:picLocks noChangeAspect="1" noChangeArrowheads="1"/>
          </p:cNvPicPr>
          <p:nvPr/>
        </p:nvPicPr>
        <p:blipFill>
          <a:blip r:embed="rId5" cstate="print"/>
          <a:srcRect/>
          <a:stretch>
            <a:fillRect/>
          </a:stretch>
        </p:blipFill>
        <p:spPr bwMode="auto">
          <a:xfrm>
            <a:off x="5004048" y="764704"/>
            <a:ext cx="3744416" cy="234026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11560" y="260648"/>
            <a:ext cx="8075240" cy="6048672"/>
          </a:xfrm>
        </p:spPr>
        <p:txBody>
          <a:bodyPr/>
          <a:lstStyle/>
          <a:p>
            <a:pPr>
              <a:buNone/>
            </a:pPr>
            <a:r>
              <a:rPr lang="ru-RU" sz="1600" b="1" i="1" dirty="0" smtClean="0">
                <a:solidFill>
                  <a:srgbClr val="FF0000"/>
                </a:solidFill>
              </a:rPr>
              <a:t>Взаимодействие с социальными партнёрами</a:t>
            </a:r>
          </a:p>
          <a:p>
            <a:endParaRPr lang="ru-RU" dirty="0" smtClean="0"/>
          </a:p>
          <a:p>
            <a:endParaRPr lang="ru-RU" dirty="0" smtClean="0"/>
          </a:p>
          <a:p>
            <a:endParaRPr lang="ru-RU" dirty="0" smtClean="0"/>
          </a:p>
          <a:p>
            <a:endParaRPr lang="ru-RU" dirty="0" smtClean="0"/>
          </a:p>
          <a:p>
            <a:endParaRPr lang="ru-RU" dirty="0" smtClean="0"/>
          </a:p>
          <a:p>
            <a:pPr>
              <a:buNone/>
            </a:pPr>
            <a:endParaRPr lang="ru-RU" dirty="0" smtClean="0"/>
          </a:p>
          <a:p>
            <a:pPr>
              <a:buNone/>
            </a:pPr>
            <a:endParaRPr lang="ru-RU" sz="1600" b="1" i="1" dirty="0" smtClean="0">
              <a:solidFill>
                <a:srgbClr val="FF0000"/>
              </a:solidFill>
            </a:endParaRPr>
          </a:p>
          <a:p>
            <a:pPr>
              <a:buNone/>
            </a:pPr>
            <a:r>
              <a:rPr lang="ru-RU" sz="1600" b="1" i="1" dirty="0" smtClean="0">
                <a:solidFill>
                  <a:srgbClr val="FF0000"/>
                </a:solidFill>
              </a:rPr>
              <a:t>Спортивные мероприятия</a:t>
            </a:r>
            <a:endParaRPr lang="ru-RU" sz="1600" b="1" i="1" dirty="0">
              <a:solidFill>
                <a:srgbClr val="FF0000"/>
              </a:solidFill>
            </a:endParaRPr>
          </a:p>
        </p:txBody>
      </p:sp>
      <p:pic>
        <p:nvPicPr>
          <p:cNvPr id="3074" name="Picture 2" descr="C:\Users\Saule\Pictures\Фотографии\2011-08-11\Лето 2011 064.jpg"/>
          <p:cNvPicPr>
            <a:picLocks noChangeAspect="1" noChangeArrowheads="1"/>
          </p:cNvPicPr>
          <p:nvPr/>
        </p:nvPicPr>
        <p:blipFill>
          <a:blip r:embed="rId2" cstate="print"/>
          <a:srcRect/>
          <a:stretch>
            <a:fillRect/>
          </a:stretch>
        </p:blipFill>
        <p:spPr bwMode="auto">
          <a:xfrm>
            <a:off x="4860032" y="692696"/>
            <a:ext cx="3888432" cy="2520280"/>
          </a:xfrm>
          <a:prstGeom prst="rect">
            <a:avLst/>
          </a:prstGeom>
          <a:noFill/>
        </p:spPr>
      </p:pic>
      <p:pic>
        <p:nvPicPr>
          <p:cNvPr id="4" name="Picture 3" descr="C:\Users\Saule\Pictures\Новогодний утренник 2012г\IMG0074A.jpg"/>
          <p:cNvPicPr>
            <a:picLocks noChangeAspect="1" noChangeArrowheads="1"/>
          </p:cNvPicPr>
          <p:nvPr/>
        </p:nvPicPr>
        <p:blipFill>
          <a:blip r:embed="rId3" cstate="print"/>
          <a:srcRect/>
          <a:stretch>
            <a:fillRect/>
          </a:stretch>
        </p:blipFill>
        <p:spPr>
          <a:xfrm>
            <a:off x="899592" y="692696"/>
            <a:ext cx="3744415" cy="2581935"/>
          </a:xfrm>
          <a:prstGeom prst="rect">
            <a:avLst/>
          </a:prstGeom>
          <a:noFill/>
        </p:spPr>
      </p:pic>
      <p:pic>
        <p:nvPicPr>
          <p:cNvPr id="3075" name="Picture 3" descr="C:\Users\Saule\Pictures\2011-08-11\Лето 2011 173.jpg"/>
          <p:cNvPicPr>
            <a:picLocks noChangeAspect="1" noChangeArrowheads="1"/>
          </p:cNvPicPr>
          <p:nvPr/>
        </p:nvPicPr>
        <p:blipFill>
          <a:blip r:embed="rId4" cstate="print"/>
          <a:srcRect/>
          <a:stretch>
            <a:fillRect/>
          </a:stretch>
        </p:blipFill>
        <p:spPr bwMode="auto">
          <a:xfrm>
            <a:off x="899592" y="4005064"/>
            <a:ext cx="3744416" cy="2664296"/>
          </a:xfrm>
          <a:prstGeom prst="rect">
            <a:avLst/>
          </a:prstGeom>
          <a:noFill/>
        </p:spPr>
      </p:pic>
      <p:pic>
        <p:nvPicPr>
          <p:cNvPr id="3076" name="Picture 4" descr="C:\Users\Saule\Pictures\2012-03-30\Лыжи\Семминары 013.jpg"/>
          <p:cNvPicPr>
            <a:picLocks noChangeAspect="1" noChangeArrowheads="1"/>
          </p:cNvPicPr>
          <p:nvPr/>
        </p:nvPicPr>
        <p:blipFill>
          <a:blip r:embed="rId5" cstate="print"/>
          <a:srcRect t="14597" b="9931"/>
          <a:stretch>
            <a:fillRect/>
          </a:stretch>
        </p:blipFill>
        <p:spPr bwMode="auto">
          <a:xfrm>
            <a:off x="5004049" y="4005064"/>
            <a:ext cx="3744416" cy="25922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83568" y="260648"/>
            <a:ext cx="8003232" cy="5746643"/>
          </a:xfrm>
        </p:spPr>
        <p:txBody>
          <a:bodyPr>
            <a:normAutofit/>
          </a:bodyPr>
          <a:lstStyle/>
          <a:p>
            <a:pPr>
              <a:buNone/>
            </a:pPr>
            <a:r>
              <a:rPr lang="ru-RU" sz="1600" b="1" i="1" dirty="0" smtClean="0">
                <a:solidFill>
                  <a:srgbClr val="FF0000"/>
                </a:solidFill>
              </a:rPr>
              <a:t>Деятельность на участке</a:t>
            </a:r>
          </a:p>
          <a:p>
            <a:endParaRPr lang="ru-RU" sz="1600" b="1" i="1" dirty="0" smtClean="0">
              <a:solidFill>
                <a:srgbClr val="FF0000"/>
              </a:solidFill>
            </a:endParaRPr>
          </a:p>
          <a:p>
            <a:endParaRPr lang="ru-RU" sz="1600" b="1" i="1" dirty="0" smtClean="0">
              <a:solidFill>
                <a:srgbClr val="FF0000"/>
              </a:solidFill>
            </a:endParaRPr>
          </a:p>
          <a:p>
            <a:endParaRPr lang="ru-RU" sz="1600" b="1" i="1" dirty="0" smtClean="0">
              <a:solidFill>
                <a:srgbClr val="FF0000"/>
              </a:solidFill>
            </a:endParaRPr>
          </a:p>
          <a:p>
            <a:endParaRPr lang="ru-RU" sz="1600" b="1" i="1" dirty="0" smtClean="0">
              <a:solidFill>
                <a:srgbClr val="FF0000"/>
              </a:solidFill>
            </a:endParaRPr>
          </a:p>
          <a:p>
            <a:pPr>
              <a:buNone/>
            </a:pPr>
            <a:endParaRPr lang="ru-RU" sz="1600" b="1" i="1" dirty="0" smtClean="0">
              <a:solidFill>
                <a:srgbClr val="FF0000"/>
              </a:solidFill>
            </a:endParaRPr>
          </a:p>
          <a:p>
            <a:pPr>
              <a:buNone/>
            </a:pPr>
            <a:endParaRPr lang="ru-RU" sz="1600" b="1" i="1" dirty="0" smtClean="0">
              <a:solidFill>
                <a:srgbClr val="FF0000"/>
              </a:solidFill>
            </a:endParaRPr>
          </a:p>
          <a:p>
            <a:pPr>
              <a:buNone/>
            </a:pPr>
            <a:endParaRPr lang="ru-RU" sz="1600" b="1" i="1" dirty="0" smtClean="0">
              <a:solidFill>
                <a:srgbClr val="FF0000"/>
              </a:solidFill>
            </a:endParaRPr>
          </a:p>
          <a:p>
            <a:pPr>
              <a:buNone/>
            </a:pPr>
            <a:endParaRPr lang="ru-RU" sz="1600" b="1" i="1" dirty="0" smtClean="0">
              <a:solidFill>
                <a:srgbClr val="FF0000"/>
              </a:solidFill>
            </a:endParaRPr>
          </a:p>
          <a:p>
            <a:pPr>
              <a:buNone/>
            </a:pPr>
            <a:endParaRPr lang="ru-RU" sz="1600" b="1" i="1" dirty="0" smtClean="0">
              <a:solidFill>
                <a:srgbClr val="FF0000"/>
              </a:solidFill>
            </a:endParaRPr>
          </a:p>
          <a:p>
            <a:pPr>
              <a:buNone/>
            </a:pPr>
            <a:endParaRPr lang="ru-RU" sz="1600" b="1" i="1" dirty="0" smtClean="0">
              <a:solidFill>
                <a:srgbClr val="FF0000"/>
              </a:solidFill>
            </a:endParaRPr>
          </a:p>
          <a:p>
            <a:pPr>
              <a:buNone/>
            </a:pPr>
            <a:r>
              <a:rPr lang="ru-RU" sz="1600" b="1" i="1" dirty="0" smtClean="0">
                <a:solidFill>
                  <a:srgbClr val="FF0000"/>
                </a:solidFill>
              </a:rPr>
              <a:t>Деятельность в комнате природы</a:t>
            </a:r>
            <a:endParaRPr lang="ru-RU" sz="1600" b="1" i="1" dirty="0">
              <a:solidFill>
                <a:srgbClr val="FF0000"/>
              </a:solidFill>
            </a:endParaRPr>
          </a:p>
        </p:txBody>
      </p:sp>
      <p:pic>
        <p:nvPicPr>
          <p:cNvPr id="5122" name="Picture 2" descr="C:\Users\Saule\Pictures\Фотографии\садик\Изображение 010.jpg"/>
          <p:cNvPicPr>
            <a:picLocks noChangeAspect="1" noChangeArrowheads="1"/>
          </p:cNvPicPr>
          <p:nvPr/>
        </p:nvPicPr>
        <p:blipFill>
          <a:blip r:embed="rId2" cstate="print"/>
          <a:srcRect l="15956" t="10110" r="13892" b="14236"/>
          <a:stretch>
            <a:fillRect/>
          </a:stretch>
        </p:blipFill>
        <p:spPr bwMode="auto">
          <a:xfrm>
            <a:off x="899592" y="692696"/>
            <a:ext cx="3672408" cy="2520280"/>
          </a:xfrm>
          <a:prstGeom prst="rect">
            <a:avLst/>
          </a:prstGeom>
          <a:noFill/>
        </p:spPr>
      </p:pic>
      <p:pic>
        <p:nvPicPr>
          <p:cNvPr id="5123" name="Picture 3" descr="C:\Users\Saule\Pictures\Фотографии\Изображение ОКТЯБРЬ 2010\Изображение ОКТЯБРЬ 2010 037.jpg"/>
          <p:cNvPicPr>
            <a:picLocks noChangeAspect="1" noChangeArrowheads="1"/>
          </p:cNvPicPr>
          <p:nvPr/>
        </p:nvPicPr>
        <p:blipFill>
          <a:blip r:embed="rId3" cstate="print"/>
          <a:srcRect/>
          <a:stretch>
            <a:fillRect/>
          </a:stretch>
        </p:blipFill>
        <p:spPr bwMode="auto">
          <a:xfrm>
            <a:off x="4860032" y="764704"/>
            <a:ext cx="3888432" cy="2401446"/>
          </a:xfrm>
          <a:prstGeom prst="rect">
            <a:avLst/>
          </a:prstGeom>
          <a:noFill/>
        </p:spPr>
      </p:pic>
      <p:pic>
        <p:nvPicPr>
          <p:cNvPr id="5" name="Рисунок 7" descr="C:\Users\Saule\Documents\Scanned Documents\фото.jpg"/>
          <p:cNvPicPr>
            <a:picLocks noChangeAspect="1" noChangeArrowheads="1"/>
          </p:cNvPicPr>
          <p:nvPr/>
        </p:nvPicPr>
        <p:blipFill>
          <a:blip r:embed="rId4" cstate="print"/>
          <a:srcRect l="11108" t="10431" r="6479" b="47108"/>
          <a:stretch>
            <a:fillRect/>
          </a:stretch>
        </p:blipFill>
        <p:spPr bwMode="auto">
          <a:xfrm>
            <a:off x="4860032" y="3933056"/>
            <a:ext cx="3888432" cy="2592388"/>
          </a:xfrm>
          <a:prstGeom prst="rect">
            <a:avLst/>
          </a:prstGeom>
          <a:noFill/>
          <a:ln w="9525">
            <a:noFill/>
            <a:miter lim="800000"/>
            <a:headEnd/>
            <a:tailEnd/>
          </a:ln>
        </p:spPr>
      </p:pic>
      <p:pic>
        <p:nvPicPr>
          <p:cNvPr id="6" name="Picture 2" descr="C:\Users\Saule\Pictures\Фотографии\садик\Изображение 014.jpg"/>
          <p:cNvPicPr>
            <a:picLocks noChangeAspect="1" noChangeArrowheads="1"/>
          </p:cNvPicPr>
          <p:nvPr/>
        </p:nvPicPr>
        <p:blipFill>
          <a:blip r:embed="rId5" cstate="print"/>
          <a:srcRect/>
          <a:stretch>
            <a:fillRect/>
          </a:stretch>
        </p:blipFill>
        <p:spPr bwMode="auto">
          <a:xfrm>
            <a:off x="899592" y="3933056"/>
            <a:ext cx="3672334"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764704"/>
            <a:ext cx="8229600" cy="5904656"/>
          </a:xfrm>
        </p:spPr>
        <p:txBody>
          <a:bodyPr>
            <a:normAutofit/>
          </a:bodyPr>
          <a:lstStyle/>
          <a:p>
            <a:r>
              <a:rPr lang="ru-RU" sz="1600" b="1" dirty="0" smtClean="0">
                <a:solidFill>
                  <a:srgbClr val="0070C0"/>
                </a:solidFill>
              </a:rPr>
              <a:t>Презентация проекта. Подведение итогов проекта.</a:t>
            </a:r>
          </a:p>
          <a:p>
            <a:pPr>
              <a:buNone/>
            </a:pPr>
            <a:r>
              <a:rPr lang="ru-RU" sz="1600" b="1" i="1" dirty="0" smtClean="0">
                <a:solidFill>
                  <a:srgbClr val="FF0000"/>
                </a:solidFill>
              </a:rPr>
              <a:t>    Планируемые мероприятия:</a:t>
            </a:r>
          </a:p>
          <a:p>
            <a:pPr>
              <a:buNone/>
            </a:pPr>
            <a:r>
              <a:rPr lang="ru-RU" sz="1600" dirty="0" smtClean="0"/>
              <a:t>          </a:t>
            </a:r>
            <a:r>
              <a:rPr lang="ru-RU" sz="1600" b="1" i="1" dirty="0" smtClean="0">
                <a:solidFill>
                  <a:srgbClr val="FFC000"/>
                </a:solidFill>
              </a:rPr>
              <a:t>- Проведение праздника «Мама, папа, я очень дружная семья»</a:t>
            </a:r>
          </a:p>
          <a:p>
            <a:pPr>
              <a:buNone/>
            </a:pPr>
            <a:r>
              <a:rPr lang="ru-RU" sz="1600" b="1" i="1" dirty="0" smtClean="0">
                <a:solidFill>
                  <a:srgbClr val="FFC000"/>
                </a:solidFill>
              </a:rPr>
              <a:t>          - Оформление альбома «Детский сад- моя семья»</a:t>
            </a:r>
          </a:p>
          <a:p>
            <a:pPr>
              <a:buNone/>
            </a:pPr>
            <a:r>
              <a:rPr lang="ru-RU" sz="1600" b="1" i="1" dirty="0" smtClean="0">
                <a:solidFill>
                  <a:srgbClr val="FFC000"/>
                </a:solidFill>
              </a:rPr>
              <a:t>          - «В гостях у бабушки»-цикл занятий погружения в историю русских </a:t>
            </a:r>
          </a:p>
          <a:p>
            <a:pPr>
              <a:buNone/>
            </a:pPr>
            <a:r>
              <a:rPr lang="ru-RU" sz="1600" b="1" i="1" dirty="0" smtClean="0">
                <a:solidFill>
                  <a:srgbClr val="FFC000"/>
                </a:solidFill>
              </a:rPr>
              <a:t>             традиций на базе мини-музея «Русская изба»</a:t>
            </a:r>
          </a:p>
          <a:p>
            <a:pPr>
              <a:buNone/>
            </a:pPr>
            <a:r>
              <a:rPr lang="ru-RU" sz="1600" dirty="0" smtClean="0"/>
              <a:t> </a:t>
            </a:r>
          </a:p>
          <a:p>
            <a:endParaRPr lang="ru-RU" sz="1600" dirty="0" smtClean="0"/>
          </a:p>
          <a:p>
            <a:endParaRPr lang="ru-RU" sz="1600" b="1" dirty="0">
              <a:solidFill>
                <a:srgbClr val="0070C0"/>
              </a:solidFill>
            </a:endParaRPr>
          </a:p>
        </p:txBody>
      </p:sp>
      <p:sp>
        <p:nvSpPr>
          <p:cNvPr id="3" name="Заголовок 2"/>
          <p:cNvSpPr>
            <a:spLocks noGrp="1"/>
          </p:cNvSpPr>
          <p:nvPr>
            <p:ph type="title"/>
          </p:nvPr>
        </p:nvSpPr>
        <p:spPr>
          <a:xfrm>
            <a:off x="683568" y="116632"/>
            <a:ext cx="8003232" cy="432048"/>
          </a:xfrm>
        </p:spPr>
        <p:txBody>
          <a:bodyPr>
            <a:normAutofit fontScale="90000"/>
          </a:bodyPr>
          <a:lstStyle/>
          <a:p>
            <a:r>
              <a:rPr lang="ru-RU" sz="2200" dirty="0" smtClean="0">
                <a:solidFill>
                  <a:srgbClr val="00B050"/>
                </a:solidFill>
              </a:rPr>
              <a:t/>
            </a:r>
            <a:br>
              <a:rPr lang="ru-RU" sz="2200" dirty="0" smtClean="0">
                <a:solidFill>
                  <a:srgbClr val="00B050"/>
                </a:solidFill>
              </a:rPr>
            </a:br>
            <a:r>
              <a:rPr lang="ru-RU" sz="2200" dirty="0" smtClean="0">
                <a:solidFill>
                  <a:srgbClr val="00B050"/>
                </a:solidFill>
              </a:rPr>
              <a:t/>
            </a:r>
            <a:br>
              <a:rPr lang="ru-RU" sz="2200" dirty="0" smtClean="0">
                <a:solidFill>
                  <a:srgbClr val="00B050"/>
                </a:solidFill>
              </a:rPr>
            </a:br>
            <a:r>
              <a:rPr lang="ru-RU" sz="2200" dirty="0" smtClean="0">
                <a:solidFill>
                  <a:srgbClr val="00B050"/>
                </a:solidFill>
              </a:rPr>
              <a:t/>
            </a:r>
            <a:br>
              <a:rPr lang="ru-RU" sz="2200" dirty="0" smtClean="0">
                <a:solidFill>
                  <a:srgbClr val="00B050"/>
                </a:solidFill>
              </a:rPr>
            </a:br>
            <a:r>
              <a:rPr lang="ru-RU" sz="2200" dirty="0" smtClean="0">
                <a:solidFill>
                  <a:srgbClr val="00B050"/>
                </a:solidFill>
              </a:rPr>
              <a:t>3 этап – итоговый (2014г.)</a:t>
            </a:r>
            <a:r>
              <a:rPr lang="ru-RU" sz="4400" dirty="0" smtClean="0">
                <a:solidFill>
                  <a:srgbClr val="00B050"/>
                </a:solidFill>
              </a:rPr>
              <a:t/>
            </a:r>
            <a:br>
              <a:rPr lang="ru-RU" sz="4400" dirty="0" smtClean="0">
                <a:solidFill>
                  <a:srgbClr val="00B050"/>
                </a:solidFill>
              </a:rPr>
            </a:br>
            <a:endParaRPr lang="ru-RU" dirty="0"/>
          </a:p>
        </p:txBody>
      </p:sp>
      <p:pic>
        <p:nvPicPr>
          <p:cNvPr id="6146" name="Picture 2" descr="C:\Users\Saule\Pictures\Фотографии\2012-05-30\Май 2012г 171.jpg"/>
          <p:cNvPicPr>
            <a:picLocks noChangeAspect="1" noChangeArrowheads="1"/>
          </p:cNvPicPr>
          <p:nvPr/>
        </p:nvPicPr>
        <p:blipFill>
          <a:blip r:embed="rId2" cstate="print"/>
          <a:srcRect/>
          <a:stretch>
            <a:fillRect/>
          </a:stretch>
        </p:blipFill>
        <p:spPr bwMode="auto">
          <a:xfrm>
            <a:off x="899592" y="2636912"/>
            <a:ext cx="4104456" cy="2808312"/>
          </a:xfrm>
          <a:prstGeom prst="rect">
            <a:avLst/>
          </a:prstGeom>
          <a:noFill/>
        </p:spPr>
      </p:pic>
      <p:pic>
        <p:nvPicPr>
          <p:cNvPr id="6147" name="Picture 3" descr="C:\Users\Saule\Pictures\Фотографии\2012-05-30\Май 2012г 119.jpg"/>
          <p:cNvPicPr>
            <a:picLocks noChangeAspect="1" noChangeArrowheads="1"/>
          </p:cNvPicPr>
          <p:nvPr/>
        </p:nvPicPr>
        <p:blipFill>
          <a:blip r:embed="rId3" cstate="print"/>
          <a:srcRect t="12392"/>
          <a:stretch>
            <a:fillRect/>
          </a:stretch>
        </p:blipFill>
        <p:spPr bwMode="auto">
          <a:xfrm>
            <a:off x="4788024" y="4077072"/>
            <a:ext cx="3874003" cy="254546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27584" y="260648"/>
            <a:ext cx="8208912" cy="6408712"/>
          </a:xfrm>
        </p:spPr>
        <p:txBody>
          <a:bodyPr>
            <a:normAutofit lnSpcReduction="10000"/>
          </a:bodyPr>
          <a:lstStyle/>
          <a:p>
            <a:pPr>
              <a:buNone/>
            </a:pPr>
            <a:r>
              <a:rPr lang="ru-RU" sz="1600" b="1" i="1" dirty="0" smtClean="0">
                <a:solidFill>
                  <a:srgbClr val="FF0000"/>
                </a:solidFill>
              </a:rPr>
              <a:t>Гипотеза реализации проекта </a:t>
            </a:r>
            <a:r>
              <a:rPr lang="ru-RU" sz="1600" dirty="0" smtClean="0"/>
              <a:t/>
            </a:r>
            <a:br>
              <a:rPr lang="ru-RU" sz="1600" dirty="0" smtClean="0"/>
            </a:br>
            <a:r>
              <a:rPr lang="ru-RU" sz="1600" dirty="0" smtClean="0">
                <a:solidFill>
                  <a:srgbClr val="0070C0"/>
                </a:solidFill>
              </a:rPr>
              <a:t>Реализация проекта позволит объединить усилия ДОУ и семьи для успешной социализации ребенка и углубленного его погружения в пространство как отчей семьи, так и ближайшего социального окружения, а также способствует повышению активности родителей в жизнедеятельности ДОУ.</a:t>
            </a:r>
          </a:p>
          <a:p>
            <a:pPr>
              <a:buNone/>
            </a:pPr>
            <a:endParaRPr lang="ru-RU" sz="800" b="1" i="1" dirty="0" smtClean="0">
              <a:solidFill>
                <a:srgbClr val="FF0000"/>
              </a:solidFill>
            </a:endParaRPr>
          </a:p>
          <a:p>
            <a:pPr>
              <a:buNone/>
            </a:pPr>
            <a:r>
              <a:rPr lang="ru-RU" sz="1600" b="1" i="1" dirty="0" smtClean="0">
                <a:solidFill>
                  <a:srgbClr val="FF0000"/>
                </a:solidFill>
              </a:rPr>
              <a:t>Ожидаемые результаты проекта</a:t>
            </a:r>
            <a:endParaRPr lang="ru-RU" sz="1600" dirty="0" smtClean="0">
              <a:solidFill>
                <a:srgbClr val="FF0000"/>
              </a:solidFill>
            </a:endParaRPr>
          </a:p>
          <a:p>
            <a:pPr>
              <a:buNone/>
            </a:pPr>
            <a:r>
              <a:rPr lang="ru-RU" sz="1600" b="1" i="1" dirty="0" smtClean="0">
                <a:solidFill>
                  <a:srgbClr val="FF0000"/>
                </a:solidFill>
              </a:rPr>
              <a:t>     У детей</a:t>
            </a:r>
            <a:r>
              <a:rPr lang="ru-RU" sz="1600" dirty="0" smtClean="0">
                <a:solidFill>
                  <a:srgbClr val="FF0000"/>
                </a:solidFill>
              </a:rPr>
              <a:t> </a:t>
            </a:r>
          </a:p>
          <a:p>
            <a:pPr lvl="0"/>
            <a:r>
              <a:rPr lang="ru-RU" sz="1600" dirty="0" smtClean="0">
                <a:solidFill>
                  <a:srgbClr val="0070C0"/>
                </a:solidFill>
              </a:rPr>
              <a:t>безболезненная адаптация ребенка к ДОУ, сохранение чувства защищенности и доверия к окружающему миру;</a:t>
            </a:r>
          </a:p>
          <a:p>
            <a:pPr lvl="0"/>
            <a:r>
              <a:rPr lang="ru-RU" sz="1600" dirty="0" smtClean="0">
                <a:solidFill>
                  <a:srgbClr val="0070C0"/>
                </a:solidFill>
              </a:rPr>
              <a:t>осознание собственного статуса в семье, значимости семьи в своей жизни;</a:t>
            </a:r>
          </a:p>
          <a:p>
            <a:pPr lvl="0"/>
            <a:r>
              <a:rPr lang="ru-RU" sz="1600" dirty="0" smtClean="0">
                <a:solidFill>
                  <a:srgbClr val="0070C0"/>
                </a:solidFill>
              </a:rPr>
              <a:t>пробуждение чувства радости и гордости за свою семью</a:t>
            </a:r>
          </a:p>
          <a:p>
            <a:pPr>
              <a:buNone/>
            </a:pPr>
            <a:r>
              <a:rPr lang="ru-RU" sz="1600" b="1" i="1" dirty="0" smtClean="0">
                <a:solidFill>
                  <a:srgbClr val="FF0000"/>
                </a:solidFill>
              </a:rPr>
              <a:t>У родителей</a:t>
            </a:r>
            <a:r>
              <a:rPr lang="ru-RU" sz="1600" dirty="0" smtClean="0">
                <a:solidFill>
                  <a:srgbClr val="FF0000"/>
                </a:solidFill>
              </a:rPr>
              <a:t> </a:t>
            </a:r>
          </a:p>
          <a:p>
            <a:pPr lvl="0"/>
            <a:r>
              <a:rPr lang="ru-RU" sz="1600" dirty="0" smtClean="0">
                <a:solidFill>
                  <a:srgbClr val="0070C0"/>
                </a:solidFill>
              </a:rPr>
              <a:t>возрождение и сохранение семейных традиций;</a:t>
            </a:r>
          </a:p>
          <a:p>
            <a:pPr lvl="0"/>
            <a:r>
              <a:rPr lang="ru-RU" sz="1600" dirty="0" smtClean="0">
                <a:solidFill>
                  <a:srgbClr val="0070C0"/>
                </a:solidFill>
              </a:rPr>
              <a:t>активизация участия совместно с детьми в жизнедеятельности ДОУ;</a:t>
            </a:r>
          </a:p>
          <a:p>
            <a:pPr lvl="0"/>
            <a:r>
              <a:rPr lang="ru-RU" sz="1600" dirty="0" smtClean="0">
                <a:solidFill>
                  <a:srgbClr val="0070C0"/>
                </a:solidFill>
              </a:rPr>
              <a:t>проявление позиции активных участников воспитательно-образовательного процесса, выход на позиции партнеров.</a:t>
            </a:r>
          </a:p>
          <a:p>
            <a:pPr>
              <a:buNone/>
            </a:pPr>
            <a:r>
              <a:rPr lang="ru-RU" sz="1600" b="1" i="1" dirty="0" smtClean="0">
                <a:solidFill>
                  <a:srgbClr val="FF0000"/>
                </a:solidFill>
              </a:rPr>
              <a:t>У педагогов</a:t>
            </a:r>
            <a:r>
              <a:rPr lang="ru-RU" sz="1600" dirty="0" smtClean="0">
                <a:solidFill>
                  <a:srgbClr val="FF0000"/>
                </a:solidFill>
              </a:rPr>
              <a:t> </a:t>
            </a:r>
          </a:p>
          <a:p>
            <a:pPr lvl="0"/>
            <a:r>
              <a:rPr lang="ru-RU" sz="1600" dirty="0" smtClean="0">
                <a:solidFill>
                  <a:srgbClr val="0070C0"/>
                </a:solidFill>
              </a:rPr>
              <a:t>содействие возрождению лучших отечественных традиций семейного воспитания и закреплению связей между членами семьи разных поколений;</a:t>
            </a:r>
          </a:p>
          <a:p>
            <a:pPr lvl="0"/>
            <a:r>
              <a:rPr lang="ru-RU" sz="1600" dirty="0" smtClean="0">
                <a:solidFill>
                  <a:srgbClr val="0070C0"/>
                </a:solidFill>
              </a:rPr>
              <a:t>разработка комплекса совместных мероприятий с родителями;</a:t>
            </a:r>
          </a:p>
          <a:p>
            <a:pPr lvl="0"/>
            <a:r>
              <a:rPr lang="ru-RU" sz="1600" dirty="0" smtClean="0">
                <a:solidFill>
                  <a:srgbClr val="0070C0"/>
                </a:solidFill>
              </a:rPr>
              <a:t>разработка консультативно-практического материала для родителей и педагогов</a:t>
            </a:r>
          </a:p>
          <a:p>
            <a:pPr>
              <a:buNone/>
            </a:pPr>
            <a:endParaRPr lang="ru-RU"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39552" y="404664"/>
            <a:ext cx="8147248" cy="6192688"/>
          </a:xfrm>
        </p:spPr>
        <p:txBody>
          <a:bodyPr>
            <a:normAutofit/>
          </a:bodyPr>
          <a:lstStyle/>
          <a:p>
            <a:pPr>
              <a:buNone/>
            </a:pPr>
            <a:r>
              <a:rPr lang="ru-RU" sz="1800" b="1" dirty="0" smtClean="0">
                <a:solidFill>
                  <a:srgbClr val="FF0000"/>
                </a:solidFill>
              </a:rPr>
              <a:t>   Источником финансирования проекта является бюджет  городского округа Богданович</a:t>
            </a:r>
            <a:endParaRPr lang="ru-RU" sz="1800" b="1" dirty="0">
              <a:solidFill>
                <a:srgbClr val="FF0000"/>
              </a:solidFill>
            </a:endParaRPr>
          </a:p>
        </p:txBody>
      </p:sp>
      <p:sp>
        <p:nvSpPr>
          <p:cNvPr id="7" name="6-конечная звезда 6"/>
          <p:cNvSpPr/>
          <p:nvPr/>
        </p:nvSpPr>
        <p:spPr>
          <a:xfrm>
            <a:off x="683568" y="3789040"/>
            <a:ext cx="2592288" cy="2736304"/>
          </a:xfrm>
          <a:prstGeom prst="star6">
            <a:avLst/>
          </a:prstGeom>
          <a:gradFill flip="none" rotWithShape="1">
            <a:gsLst>
              <a:gs pos="0">
                <a:srgbClr val="FFFF00">
                  <a:alpha val="75000"/>
                </a:srgbClr>
              </a:gs>
              <a:gs pos="25000">
                <a:srgbClr val="FF6633"/>
              </a:gs>
              <a:gs pos="50000">
                <a:srgbClr val="FFFF00"/>
              </a:gs>
              <a:gs pos="75000">
                <a:srgbClr val="01A78F"/>
              </a:gs>
              <a:gs pos="100000">
                <a:srgbClr val="3366FF"/>
              </a:gs>
            </a:gsLst>
            <a:lin ang="4200000" scaled="0"/>
            <a:tileRect/>
          </a:gra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8" name="TextBox 7"/>
          <p:cNvSpPr txBox="1"/>
          <p:nvPr/>
        </p:nvSpPr>
        <p:spPr>
          <a:xfrm>
            <a:off x="1187624" y="4509120"/>
            <a:ext cx="1440160" cy="1323439"/>
          </a:xfrm>
          <a:prstGeom prst="rect">
            <a:avLst/>
          </a:prstGeom>
          <a:noFill/>
        </p:spPr>
        <p:txBody>
          <a:bodyPr wrap="square" rtlCol="0">
            <a:spAutoFit/>
          </a:bodyPr>
          <a:lstStyle/>
          <a:p>
            <a:pPr algn="ctr"/>
            <a:r>
              <a:rPr lang="ru-RU" sz="1600" b="1" i="1" dirty="0" smtClean="0">
                <a:solidFill>
                  <a:srgbClr val="FF0000"/>
                </a:solidFill>
              </a:rPr>
              <a:t>А здесь могла </a:t>
            </a:r>
          </a:p>
          <a:p>
            <a:pPr algn="ctr"/>
            <a:r>
              <a:rPr lang="ru-RU" sz="1600" b="1" i="1" dirty="0" smtClean="0">
                <a:solidFill>
                  <a:srgbClr val="FF0000"/>
                </a:solidFill>
              </a:rPr>
              <a:t>бы быть </a:t>
            </a:r>
          </a:p>
          <a:p>
            <a:pPr algn="ctr"/>
            <a:r>
              <a:rPr lang="ru-RU" sz="1600" b="1" i="1" dirty="0" smtClean="0">
                <a:solidFill>
                  <a:srgbClr val="FF0000"/>
                </a:solidFill>
              </a:rPr>
              <a:t>Ваша реклама</a:t>
            </a:r>
            <a:endParaRPr lang="ru-RU" sz="1600" b="1" i="1" dirty="0">
              <a:solidFill>
                <a:srgbClr val="FF0000"/>
              </a:solidFill>
            </a:endParaRPr>
          </a:p>
        </p:txBody>
      </p:sp>
      <p:pic>
        <p:nvPicPr>
          <p:cNvPr id="1026" name="Picture 2" descr="http://liubavyshka.ru/_ph/17/1/288175826.jpg">
            <a:hlinkClick r:id="rId2"/>
          </p:cNvPr>
          <p:cNvPicPr>
            <a:picLocks noChangeAspect="1" noChangeArrowheads="1"/>
          </p:cNvPicPr>
          <p:nvPr/>
        </p:nvPicPr>
        <p:blipFill>
          <a:blip r:embed="rId3" cstate="print"/>
          <a:srcRect/>
          <a:stretch>
            <a:fillRect/>
          </a:stretch>
        </p:blipFill>
        <p:spPr bwMode="auto">
          <a:xfrm>
            <a:off x="6444208" y="980728"/>
            <a:ext cx="2232248" cy="2232248"/>
          </a:xfrm>
          <a:prstGeom prst="rect">
            <a:avLst/>
          </a:prstGeom>
          <a:noFill/>
        </p:spPr>
      </p:pic>
      <p:pic>
        <p:nvPicPr>
          <p:cNvPr id="1027" name="Picture 3" descr="C:\Users\Saule\Pictures\Фотографии\2011-05-29\Майский праздник 015.jpg"/>
          <p:cNvPicPr>
            <a:picLocks noChangeAspect="1" noChangeArrowheads="1"/>
          </p:cNvPicPr>
          <p:nvPr/>
        </p:nvPicPr>
        <p:blipFill>
          <a:blip r:embed="rId4" cstate="print"/>
          <a:srcRect/>
          <a:stretch>
            <a:fillRect/>
          </a:stretch>
        </p:blipFill>
        <p:spPr bwMode="auto">
          <a:xfrm>
            <a:off x="947598" y="1196752"/>
            <a:ext cx="2913896" cy="2185422"/>
          </a:xfrm>
          <a:prstGeom prst="rect">
            <a:avLst/>
          </a:prstGeom>
          <a:noFill/>
        </p:spPr>
      </p:pic>
      <p:pic>
        <p:nvPicPr>
          <p:cNvPr id="11" name="Picture 3" descr="C:\Users\Saule\Pictures\Фотографии\2011-05-18\День защиты детей 069.jpg"/>
          <p:cNvPicPr>
            <a:picLocks noChangeAspect="1" noChangeArrowheads="1"/>
          </p:cNvPicPr>
          <p:nvPr/>
        </p:nvPicPr>
        <p:blipFill>
          <a:blip r:embed="rId5" cstate="print"/>
          <a:srcRect l="14924" t="11485" r="12861" b="15612"/>
          <a:stretch>
            <a:fillRect/>
          </a:stretch>
        </p:blipFill>
        <p:spPr bwMode="auto">
          <a:xfrm>
            <a:off x="3419872" y="2924944"/>
            <a:ext cx="3043356" cy="2304256"/>
          </a:xfrm>
          <a:prstGeom prst="rect">
            <a:avLst/>
          </a:prstGeom>
          <a:noFill/>
        </p:spPr>
      </p:pic>
      <p:pic>
        <p:nvPicPr>
          <p:cNvPr id="12" name="Picture 4" descr="C:\Users\Saule\Pictures\Фотографии\2012-05-30\Май 2012г 070.jpg"/>
          <p:cNvPicPr>
            <a:picLocks noChangeAspect="1" noChangeArrowheads="1"/>
          </p:cNvPicPr>
          <p:nvPr/>
        </p:nvPicPr>
        <p:blipFill>
          <a:blip r:embed="rId6" cstate="print"/>
          <a:srcRect l="10798" t="18363" r="13892" b="5983"/>
          <a:stretch>
            <a:fillRect/>
          </a:stretch>
        </p:blipFill>
        <p:spPr bwMode="auto">
          <a:xfrm>
            <a:off x="5868144" y="4437112"/>
            <a:ext cx="2962802" cy="223224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4294967295"/>
          </p:nvPr>
        </p:nvSpPr>
        <p:spPr>
          <a:xfrm>
            <a:off x="0" y="1484313"/>
            <a:ext cx="8589963" cy="5113337"/>
          </a:xfrm>
        </p:spPr>
        <p:txBody>
          <a:bodyPr>
            <a:normAutofit/>
          </a:bodyPr>
          <a:lstStyle/>
          <a:p>
            <a:pPr>
              <a:buNone/>
            </a:pPr>
            <a:r>
              <a:rPr lang="ru-RU" sz="2000" b="1" dirty="0" smtClean="0">
                <a:solidFill>
                  <a:srgbClr val="FF0000"/>
                </a:solidFill>
              </a:rPr>
              <a:t>                                           </a:t>
            </a:r>
            <a:endParaRPr lang="ru-RU" sz="2400" b="1" dirty="0">
              <a:solidFill>
                <a:srgbClr val="FF0000"/>
              </a:solidFill>
            </a:endParaRPr>
          </a:p>
        </p:txBody>
      </p:sp>
      <p:pic>
        <p:nvPicPr>
          <p:cNvPr id="1026" name="Picture 2" descr="C:\Users\Saule\Pictures\мама\2011-09-19\01 сентября 2011г. 012.jpg"/>
          <p:cNvPicPr>
            <a:picLocks noChangeAspect="1" noChangeArrowheads="1"/>
          </p:cNvPicPr>
          <p:nvPr/>
        </p:nvPicPr>
        <p:blipFill>
          <a:blip r:embed="rId2" cstate="print"/>
          <a:srcRect l="29918" t="20633" r="28816" b="20220"/>
          <a:stretch>
            <a:fillRect/>
          </a:stretch>
        </p:blipFill>
        <p:spPr bwMode="auto">
          <a:xfrm>
            <a:off x="755576" y="260648"/>
            <a:ext cx="2087993" cy="2160000"/>
          </a:xfrm>
          <a:prstGeom prst="rect">
            <a:avLst/>
          </a:prstGeom>
          <a:noFill/>
        </p:spPr>
      </p:pic>
      <p:pic>
        <p:nvPicPr>
          <p:cNvPr id="7" name="Picture 4" descr="Для презентации 013"/>
          <p:cNvPicPr>
            <a:picLocks noChangeAspect="1" noChangeArrowheads="1"/>
          </p:cNvPicPr>
          <p:nvPr/>
        </p:nvPicPr>
        <p:blipFill>
          <a:blip r:embed="rId3" cstate="print"/>
          <a:srcRect/>
          <a:stretch>
            <a:fillRect/>
          </a:stretch>
        </p:blipFill>
        <p:spPr bwMode="auto">
          <a:xfrm>
            <a:off x="4716016" y="4797152"/>
            <a:ext cx="3888432" cy="1944216"/>
          </a:xfrm>
          <a:prstGeom prst="rect">
            <a:avLst/>
          </a:prstGeom>
          <a:noFill/>
          <a:ln w="9525">
            <a:noFill/>
            <a:miter lim="800000"/>
            <a:headEnd/>
            <a:tailEnd/>
          </a:ln>
        </p:spPr>
      </p:pic>
      <p:pic>
        <p:nvPicPr>
          <p:cNvPr id="8" name="Picture 5" descr="Для презентации 017"/>
          <p:cNvPicPr>
            <a:picLocks noChangeAspect="1" noChangeArrowheads="1"/>
          </p:cNvPicPr>
          <p:nvPr/>
        </p:nvPicPr>
        <p:blipFill>
          <a:blip r:embed="rId4" cstate="print"/>
          <a:srcRect/>
          <a:stretch>
            <a:fillRect/>
          </a:stretch>
        </p:blipFill>
        <p:spPr bwMode="auto">
          <a:xfrm>
            <a:off x="755576" y="4797152"/>
            <a:ext cx="3744416" cy="1944216"/>
          </a:xfrm>
          <a:prstGeom prst="rect">
            <a:avLst/>
          </a:prstGeom>
          <a:noFill/>
          <a:ln w="9525">
            <a:noFill/>
            <a:miter lim="800000"/>
            <a:headEnd/>
            <a:tailEnd/>
          </a:ln>
        </p:spPr>
      </p:pic>
      <p:pic>
        <p:nvPicPr>
          <p:cNvPr id="9" name="Picture 6" descr="Майский праздник 099"/>
          <p:cNvPicPr>
            <a:picLocks noChangeAspect="1" noChangeArrowheads="1"/>
          </p:cNvPicPr>
          <p:nvPr/>
        </p:nvPicPr>
        <p:blipFill>
          <a:blip r:embed="rId5" cstate="print"/>
          <a:srcRect/>
          <a:stretch>
            <a:fillRect/>
          </a:stretch>
        </p:blipFill>
        <p:spPr bwMode="auto">
          <a:xfrm>
            <a:off x="755576" y="2636912"/>
            <a:ext cx="3744416" cy="2088232"/>
          </a:xfrm>
          <a:prstGeom prst="rect">
            <a:avLst/>
          </a:prstGeom>
          <a:noFill/>
          <a:ln w="9525">
            <a:noFill/>
            <a:miter lim="800000"/>
            <a:headEnd/>
            <a:tailEnd/>
          </a:ln>
        </p:spPr>
      </p:pic>
      <p:pic>
        <p:nvPicPr>
          <p:cNvPr id="10" name="Picture 7" descr="01 сентября 2011г"/>
          <p:cNvPicPr>
            <a:picLocks noChangeAspect="1" noChangeArrowheads="1"/>
          </p:cNvPicPr>
          <p:nvPr/>
        </p:nvPicPr>
        <p:blipFill>
          <a:blip r:embed="rId6" cstate="print"/>
          <a:srcRect/>
          <a:stretch>
            <a:fillRect/>
          </a:stretch>
        </p:blipFill>
        <p:spPr bwMode="auto">
          <a:xfrm>
            <a:off x="4716016" y="2636912"/>
            <a:ext cx="3888432" cy="2088232"/>
          </a:xfrm>
          <a:prstGeom prst="rect">
            <a:avLst/>
          </a:prstGeom>
          <a:noFill/>
          <a:ln w="9525">
            <a:noFill/>
            <a:miter lim="800000"/>
            <a:headEnd/>
            <a:tailEnd/>
          </a:ln>
        </p:spPr>
      </p:pic>
      <p:sp>
        <p:nvSpPr>
          <p:cNvPr id="17" name="Выноска со стрелкой влево 16"/>
          <p:cNvSpPr/>
          <p:nvPr/>
        </p:nvSpPr>
        <p:spPr>
          <a:xfrm>
            <a:off x="2843808" y="332656"/>
            <a:ext cx="6120680" cy="1080120"/>
          </a:xfrm>
          <a:prstGeom prst="leftArrowCallout">
            <a:avLst>
              <a:gd name="adj1" fmla="val 25000"/>
              <a:gd name="adj2" fmla="val 25000"/>
              <a:gd name="adj3" fmla="val 25000"/>
              <a:gd name="adj4" fmla="val 943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rgbClr val="FF0000"/>
                </a:solidFill>
              </a:rPr>
              <a:t>Разработчик проекта – </a:t>
            </a:r>
            <a:r>
              <a:rPr lang="ru-RU" sz="1600" dirty="0" err="1" smtClean="0">
                <a:solidFill>
                  <a:srgbClr val="FF0000"/>
                </a:solidFill>
              </a:rPr>
              <a:t>Кульбердинова</a:t>
            </a:r>
            <a:endParaRPr lang="ru-RU" sz="1600" dirty="0" smtClean="0">
              <a:solidFill>
                <a:srgbClr val="FF0000"/>
              </a:solidFill>
            </a:endParaRPr>
          </a:p>
          <a:p>
            <a:pPr algn="ctr"/>
            <a:r>
              <a:rPr lang="ru-RU" sz="1600" dirty="0" smtClean="0">
                <a:solidFill>
                  <a:srgbClr val="FF0000"/>
                </a:solidFill>
              </a:rPr>
              <a:t> Сауле </a:t>
            </a:r>
            <a:r>
              <a:rPr lang="ru-RU" sz="1600" dirty="0" err="1" smtClean="0">
                <a:solidFill>
                  <a:srgbClr val="FF0000"/>
                </a:solidFill>
              </a:rPr>
              <a:t>Батырхановна</a:t>
            </a:r>
            <a:r>
              <a:rPr lang="ru-RU" sz="1600" dirty="0" smtClean="0">
                <a:solidFill>
                  <a:srgbClr val="FF0000"/>
                </a:solidFill>
              </a:rPr>
              <a:t>, заведующая первой квалификационной категории, стаж работы по должности5 лет</a:t>
            </a:r>
            <a:endParaRPr lang="ru-RU" sz="1600" dirty="0">
              <a:solidFill>
                <a:srgbClr val="FF0000"/>
              </a:solidFill>
            </a:endParaRPr>
          </a:p>
        </p:txBody>
      </p:sp>
      <p:sp>
        <p:nvSpPr>
          <p:cNvPr id="18" name="Выноска со стрелкой вниз 17"/>
          <p:cNvSpPr/>
          <p:nvPr/>
        </p:nvSpPr>
        <p:spPr>
          <a:xfrm>
            <a:off x="2915816" y="1556792"/>
            <a:ext cx="6120680" cy="1080120"/>
          </a:xfrm>
          <a:prstGeom prst="down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ru-RU" b="1" dirty="0" smtClean="0">
                <a:solidFill>
                  <a:srgbClr val="FF0000"/>
                </a:solidFill>
              </a:rPr>
              <a:t>                 МКДОУ «Детский сад № 25» </a:t>
            </a:r>
          </a:p>
          <a:p>
            <a:pPr>
              <a:buNone/>
            </a:pPr>
            <a:r>
              <a:rPr lang="ru-RU" b="1" dirty="0" smtClean="0">
                <a:solidFill>
                  <a:srgbClr val="FF0000"/>
                </a:solidFill>
              </a:rPr>
              <a:t>                </a:t>
            </a:r>
            <a:r>
              <a:rPr lang="ru-RU" b="1" dirty="0" err="1" smtClean="0">
                <a:solidFill>
                  <a:srgbClr val="FF0000"/>
                </a:solidFill>
              </a:rPr>
              <a:t>с.Гарашкинское</a:t>
            </a:r>
            <a:r>
              <a:rPr lang="ru-RU" b="1" dirty="0" smtClean="0">
                <a:solidFill>
                  <a:srgbClr val="FF0000"/>
                </a:solidFill>
              </a:rPr>
              <a:t> ГО Богданович                         </a:t>
            </a:r>
            <a:endParaRPr lang="ru-RU" b="1" dirty="0">
              <a:solidFill>
                <a:srgbClr val="FF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0" y="1481138"/>
            <a:ext cx="8229600" cy="4525962"/>
          </a:xfrm>
        </p:spPr>
        <p:txBody>
          <a:bodyPr/>
          <a:lstStyle/>
          <a:p>
            <a:endParaRPr lang="ru-RU" dirty="0" smtClean="0"/>
          </a:p>
          <a:p>
            <a:endParaRPr lang="ru-RU" dirty="0" smtClean="0"/>
          </a:p>
          <a:p>
            <a:endParaRPr lang="ru-RU" dirty="0" smtClean="0"/>
          </a:p>
          <a:p>
            <a:endParaRPr lang="ru-RU" dirty="0" smtClean="0"/>
          </a:p>
          <a:p>
            <a:endParaRPr lang="ru-RU" dirty="0" smtClean="0"/>
          </a:p>
          <a:p>
            <a:pPr lvl="8"/>
            <a:endParaRPr lang="ru-RU" sz="2000" dirty="0" smtClean="0">
              <a:solidFill>
                <a:srgbClr val="002060"/>
              </a:solidFill>
            </a:endParaRPr>
          </a:p>
          <a:p>
            <a:pPr>
              <a:buNone/>
            </a:pPr>
            <a:r>
              <a:rPr lang="ru-RU" sz="2000" dirty="0" smtClean="0">
                <a:solidFill>
                  <a:srgbClr val="002060"/>
                </a:solidFill>
              </a:rPr>
              <a:t>                                                   </a:t>
            </a:r>
          </a:p>
          <a:p>
            <a:pPr>
              <a:buNone/>
            </a:pPr>
            <a:r>
              <a:rPr lang="ru-RU" sz="2000" dirty="0" smtClean="0">
                <a:solidFill>
                  <a:srgbClr val="C00000"/>
                </a:solidFill>
              </a:rPr>
              <a:t>                                                   </a:t>
            </a:r>
            <a:endParaRPr lang="ru-RU" sz="2000" b="1" dirty="0">
              <a:solidFill>
                <a:srgbClr val="C00000"/>
              </a:solidFill>
            </a:endParaRPr>
          </a:p>
        </p:txBody>
      </p:sp>
      <p:pic>
        <p:nvPicPr>
          <p:cNvPr id="4" name="Picture 5" descr="Для презентации 018"/>
          <p:cNvPicPr>
            <a:picLocks noChangeAspect="1" noChangeArrowheads="1"/>
          </p:cNvPicPr>
          <p:nvPr/>
        </p:nvPicPr>
        <p:blipFill>
          <a:blip r:embed="rId2" cstate="print"/>
          <a:srcRect t="13754"/>
          <a:stretch>
            <a:fillRect/>
          </a:stretch>
        </p:blipFill>
        <p:spPr bwMode="auto">
          <a:xfrm>
            <a:off x="755576" y="1484784"/>
            <a:ext cx="3887787" cy="2519362"/>
          </a:xfrm>
          <a:prstGeom prst="rect">
            <a:avLst/>
          </a:prstGeom>
          <a:noFill/>
          <a:ln w="9525">
            <a:noFill/>
            <a:miter lim="800000"/>
            <a:headEnd/>
            <a:tailEnd/>
          </a:ln>
        </p:spPr>
      </p:pic>
      <p:pic>
        <p:nvPicPr>
          <p:cNvPr id="5" name="Picture 7" descr="Для презентации 012"/>
          <p:cNvPicPr>
            <a:picLocks noChangeAspect="1" noChangeArrowheads="1"/>
          </p:cNvPicPr>
          <p:nvPr/>
        </p:nvPicPr>
        <p:blipFill>
          <a:blip r:embed="rId3" cstate="print"/>
          <a:srcRect t="11691"/>
          <a:stretch>
            <a:fillRect/>
          </a:stretch>
        </p:blipFill>
        <p:spPr bwMode="auto">
          <a:xfrm>
            <a:off x="4932040" y="1484784"/>
            <a:ext cx="4027487" cy="2519362"/>
          </a:xfrm>
          <a:prstGeom prst="rect">
            <a:avLst/>
          </a:prstGeom>
          <a:noFill/>
          <a:ln w="9525">
            <a:noFill/>
            <a:miter lim="800000"/>
            <a:headEnd/>
            <a:tailEnd/>
          </a:ln>
        </p:spPr>
      </p:pic>
      <p:pic>
        <p:nvPicPr>
          <p:cNvPr id="6" name="Picture 8" descr="Для презентации 021"/>
          <p:cNvPicPr>
            <a:picLocks noChangeAspect="1" noChangeArrowheads="1"/>
          </p:cNvPicPr>
          <p:nvPr/>
        </p:nvPicPr>
        <p:blipFill>
          <a:blip r:embed="rId4" cstate="print"/>
          <a:srcRect t="10315" b="11003"/>
          <a:stretch>
            <a:fillRect/>
          </a:stretch>
        </p:blipFill>
        <p:spPr bwMode="auto">
          <a:xfrm>
            <a:off x="755576" y="4221088"/>
            <a:ext cx="3888432" cy="2475756"/>
          </a:xfrm>
          <a:prstGeom prst="rect">
            <a:avLst/>
          </a:prstGeom>
          <a:noFill/>
          <a:ln w="9525">
            <a:noFill/>
            <a:miter lim="800000"/>
            <a:headEnd/>
            <a:tailEnd/>
          </a:ln>
        </p:spPr>
      </p:pic>
      <p:sp>
        <p:nvSpPr>
          <p:cNvPr id="9" name="Прямоугольник 8"/>
          <p:cNvSpPr/>
          <p:nvPr/>
        </p:nvSpPr>
        <p:spPr>
          <a:xfrm>
            <a:off x="683568" y="332656"/>
            <a:ext cx="7992888"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2060"/>
                </a:solidFill>
              </a:rPr>
              <a:t>В Детском саду функционируют три группы, две из которых являются круглосуточными, для детей попавших в трудную жизненную ситуацию. </a:t>
            </a:r>
            <a:endParaRPr lang="ru-RU" sz="2000" b="1" dirty="0">
              <a:solidFill>
                <a:srgbClr val="002060"/>
              </a:solidFill>
            </a:endParaRPr>
          </a:p>
        </p:txBody>
      </p:sp>
      <p:sp>
        <p:nvSpPr>
          <p:cNvPr id="10" name="Овал 9"/>
          <p:cNvSpPr/>
          <p:nvPr/>
        </p:nvSpPr>
        <p:spPr>
          <a:xfrm>
            <a:off x="4788024" y="4221088"/>
            <a:ext cx="4032448" cy="24482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ru-RU" b="1" dirty="0" smtClean="0">
                <a:solidFill>
                  <a:srgbClr val="002060"/>
                </a:solidFill>
              </a:rPr>
              <a:t>Большинство детей    </a:t>
            </a:r>
          </a:p>
          <a:p>
            <a:pPr>
              <a:buNone/>
            </a:pPr>
            <a:r>
              <a:rPr lang="ru-RU" b="1" dirty="0" smtClean="0">
                <a:solidFill>
                  <a:srgbClr val="002060"/>
                </a:solidFill>
              </a:rPr>
              <a:t>круглосуточных групп из других населенных пунктов, в которых нет детских садов.</a:t>
            </a:r>
            <a:endParaRPr lang="ru-RU" b="1" dirty="0">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683568" y="260648"/>
            <a:ext cx="7704856" cy="648072"/>
          </a:xfrm>
        </p:spPr>
        <p:txBody>
          <a:bodyPr>
            <a:normAutofit/>
          </a:bodyPr>
          <a:lstStyle/>
          <a:p>
            <a:r>
              <a:rPr lang="ru-RU" sz="1300" dirty="0" smtClean="0"/>
              <a:t>       </a:t>
            </a:r>
            <a:r>
              <a:rPr lang="ru-RU" sz="2400" dirty="0" smtClean="0">
                <a:solidFill>
                  <a:srgbClr val="FF0000"/>
                </a:solidFill>
              </a:rPr>
              <a:t>Мотивация деятельности, разработки проекта</a:t>
            </a:r>
            <a:endParaRPr lang="ru-RU" sz="2400" dirty="0">
              <a:solidFill>
                <a:srgbClr val="FF0000"/>
              </a:solidFill>
            </a:endParaRPr>
          </a:p>
        </p:txBody>
      </p:sp>
      <p:sp>
        <p:nvSpPr>
          <p:cNvPr id="5" name="Содержимое 4"/>
          <p:cNvSpPr>
            <a:spLocks noGrp="1"/>
          </p:cNvSpPr>
          <p:nvPr>
            <p:ph idx="4294967295"/>
          </p:nvPr>
        </p:nvSpPr>
        <p:spPr>
          <a:xfrm>
            <a:off x="683568" y="836712"/>
            <a:ext cx="7992888" cy="5616624"/>
          </a:xfrm>
        </p:spPr>
        <p:txBody>
          <a:bodyPr>
            <a:normAutofit fontScale="92500"/>
          </a:bodyPr>
          <a:lstStyle/>
          <a:p>
            <a:pPr>
              <a:buNone/>
            </a:pPr>
            <a:r>
              <a:rPr lang="ru-RU" sz="1400" dirty="0" smtClean="0">
                <a:solidFill>
                  <a:srgbClr val="002060"/>
                </a:solidFill>
              </a:rPr>
              <a:t>         </a:t>
            </a:r>
            <a:r>
              <a:rPr lang="ru-RU" sz="1400" b="1" dirty="0" smtClean="0">
                <a:solidFill>
                  <a:srgbClr val="002060"/>
                </a:solidFill>
              </a:rPr>
              <a:t>В среднем 80% контингента — дети из неблагополучных семей. Как правило, это педагогически запущенные дети, а иногда и с выраженной задержкой психического развития, </a:t>
            </a:r>
            <a:r>
              <a:rPr lang="ru-RU" sz="1400" b="1" dirty="0" err="1" smtClean="0">
                <a:solidFill>
                  <a:srgbClr val="002060"/>
                </a:solidFill>
              </a:rPr>
              <a:t>девиантным</a:t>
            </a:r>
            <a:r>
              <a:rPr lang="ru-RU" sz="1400" b="1" dirty="0" smtClean="0">
                <a:solidFill>
                  <a:srgbClr val="002060"/>
                </a:solidFill>
              </a:rPr>
              <a:t> поведением. Нередко родители, испытывающие стабильные материальные затруднения, в «погоне за хлебом насущным» не в состоянии уделить должное внимание своему ребенку, обеспечить ему психологическую защищенность, и малыши уже в этом возрасте ощущают свою «второсортность», «ущербность» на фоне благополучных сверстников.</a:t>
            </a:r>
            <a:br>
              <a:rPr lang="ru-RU" sz="1400" b="1" dirty="0" smtClean="0">
                <a:solidFill>
                  <a:srgbClr val="002060"/>
                </a:solidFill>
              </a:rPr>
            </a:br>
            <a:r>
              <a:rPr lang="ru-RU" sz="1400" b="1" dirty="0" smtClean="0">
                <a:solidFill>
                  <a:srgbClr val="002060"/>
                </a:solidFill>
              </a:rPr>
              <a:t>     Сердцевиной воспитательной работы является социализация личности ребенка. Главная задача педагогов — помочь ребенку овладеть нормами, правилами человеческой жизни, сориентироваться в сложном мире взаимоотношений, научить ребенка основам общения. детей и взрослых</a:t>
            </a:r>
          </a:p>
          <a:p>
            <a:pPr>
              <a:buNone/>
            </a:pPr>
            <a:r>
              <a:rPr lang="ru-RU" sz="1400" b="1" dirty="0" smtClean="0">
                <a:solidFill>
                  <a:srgbClr val="002060"/>
                </a:solidFill>
              </a:rPr>
              <a:t>          Работа с детьми приобретает конкретику через трудовое, нравственное, гражданское, патриотическое воспитание. Большое внимание уделяется вопросам экологического воспитания. Социализация ребенка идет через множество направлений, но трудно переоценить влияние таких факторов, как среда, окружающая ребенка. Среда, созданная педагогами, конечно же комфортна, а что ждет его за стенами детского сада? Воспитательное воздействие будет положительным при обязательном условии — готовности родителей к решению этих вопросов доступными им средствами.</a:t>
            </a:r>
          </a:p>
          <a:p>
            <a:pPr>
              <a:buNone/>
            </a:pPr>
            <a:r>
              <a:rPr lang="ru-RU" sz="1400" b="1" dirty="0" smtClean="0">
                <a:solidFill>
                  <a:srgbClr val="002060"/>
                </a:solidFill>
              </a:rPr>
              <a:t>	         Детский сад - первый </a:t>
            </a:r>
            <a:r>
              <a:rPr lang="ru-RU" sz="1400" b="1" dirty="0" err="1" smtClean="0">
                <a:solidFill>
                  <a:srgbClr val="002060"/>
                </a:solidFill>
              </a:rPr>
              <a:t>внесемейный</a:t>
            </a:r>
            <a:r>
              <a:rPr lang="ru-RU" sz="1400" b="1" dirty="0" smtClean="0">
                <a:solidFill>
                  <a:srgbClr val="002060"/>
                </a:solidFill>
              </a:rPr>
              <a:t> социальный институт, первое воспитательное учреждение, с которым вступают в контакт родители и где начинается их систематическое педагогическое просвещение. От совместной работы родителей и педагогов зависит дальнейшее развитие ребенка. Уровень педагогической культуры родителей  зависит от качества работы дошкольного учреждения, методистов и воспитателей.</a:t>
            </a:r>
          </a:p>
          <a:p>
            <a:pPr>
              <a:buNone/>
            </a:pPr>
            <a:r>
              <a:rPr lang="ru-RU" sz="1400" b="1" dirty="0" smtClean="0">
                <a:solidFill>
                  <a:srgbClr val="002060"/>
                </a:solidFill>
              </a:rPr>
              <a:t>             Поэтому в нашем детском саду уделяется большое внимание к формированию педагогической компетентности родителей, мы стараемся чтобы наш детский сад был другом для всех детей и для каждого родителя.</a:t>
            </a:r>
            <a:endParaRPr lang="ru-RU" sz="1400" b="1" dirty="0">
              <a:solidFill>
                <a:srgbClr val="00206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539552" y="980728"/>
            <a:ext cx="8147248" cy="5026563"/>
          </a:xfrm>
        </p:spPr>
        <p:txBody>
          <a:bodyPr>
            <a:normAutofit/>
          </a:bodyPr>
          <a:lstStyle/>
          <a:p>
            <a:pPr>
              <a:buNone/>
            </a:pPr>
            <a:r>
              <a:rPr lang="ru-RU" sz="1400" b="1" dirty="0" smtClean="0">
                <a:solidFill>
                  <a:srgbClr val="7030A0"/>
                </a:solidFill>
              </a:rPr>
              <a:t>    </a:t>
            </a:r>
            <a:r>
              <a:rPr lang="ru-RU" sz="1400" b="1" dirty="0" smtClean="0">
                <a:solidFill>
                  <a:srgbClr val="002060"/>
                </a:solidFill>
              </a:rPr>
              <a:t>Проект «Наш детский сад для всех и для каждого" направлен на</a:t>
            </a:r>
          </a:p>
          <a:p>
            <a:pPr>
              <a:buNone/>
            </a:pPr>
            <a:r>
              <a:rPr lang="ru-RU" sz="1400" b="1" dirty="0" smtClean="0">
                <a:solidFill>
                  <a:srgbClr val="002060"/>
                </a:solidFill>
              </a:rPr>
              <a:t>    создание условий для комфортной адаптации ребенка к</a:t>
            </a:r>
          </a:p>
          <a:p>
            <a:pPr>
              <a:buNone/>
            </a:pPr>
            <a:r>
              <a:rPr lang="ru-RU" sz="1400" b="1" dirty="0" smtClean="0">
                <a:solidFill>
                  <a:srgbClr val="002060"/>
                </a:solidFill>
              </a:rPr>
              <a:t>    условиям детского сада, формированию у него чувства </a:t>
            </a:r>
          </a:p>
          <a:p>
            <a:pPr>
              <a:buNone/>
            </a:pPr>
            <a:r>
              <a:rPr lang="ru-RU" sz="1400" b="1" dirty="0" smtClean="0">
                <a:solidFill>
                  <a:srgbClr val="002060"/>
                </a:solidFill>
              </a:rPr>
              <a:t>    защищенности и доверия к окружающему миру через </a:t>
            </a:r>
          </a:p>
          <a:p>
            <a:pPr>
              <a:buNone/>
            </a:pPr>
            <a:r>
              <a:rPr lang="ru-RU" sz="1400" b="1" dirty="0" smtClean="0">
                <a:solidFill>
                  <a:srgbClr val="002060"/>
                </a:solidFill>
              </a:rPr>
              <a:t>    активное вовлечение семьи в </a:t>
            </a:r>
            <a:r>
              <a:rPr lang="ru-RU" sz="1400" b="1" dirty="0" err="1" smtClean="0">
                <a:solidFill>
                  <a:srgbClr val="002060"/>
                </a:solidFill>
              </a:rPr>
              <a:t>воспитательно</a:t>
            </a:r>
            <a:r>
              <a:rPr lang="ru-RU" sz="1400" b="1" dirty="0" smtClean="0">
                <a:solidFill>
                  <a:srgbClr val="002060"/>
                </a:solidFill>
              </a:rPr>
              <a:t> -</a:t>
            </a:r>
          </a:p>
          <a:p>
            <a:pPr>
              <a:buNone/>
            </a:pPr>
            <a:r>
              <a:rPr lang="ru-RU" sz="1400" b="1" dirty="0" smtClean="0">
                <a:solidFill>
                  <a:srgbClr val="002060"/>
                </a:solidFill>
              </a:rPr>
              <a:t>    образовательный процесс  дошкольного</a:t>
            </a:r>
          </a:p>
          <a:p>
            <a:pPr>
              <a:buNone/>
            </a:pPr>
            <a:r>
              <a:rPr lang="ru-RU" sz="1400" b="1" dirty="0" smtClean="0">
                <a:solidFill>
                  <a:srgbClr val="002060"/>
                </a:solidFill>
              </a:rPr>
              <a:t>    учреждения. В данном проекте </a:t>
            </a:r>
          </a:p>
          <a:p>
            <a:pPr>
              <a:buNone/>
            </a:pPr>
            <a:r>
              <a:rPr lang="ru-RU" sz="1400" b="1" dirty="0" smtClean="0">
                <a:solidFill>
                  <a:srgbClr val="002060"/>
                </a:solidFill>
              </a:rPr>
              <a:t>    представлены формы работы по</a:t>
            </a:r>
          </a:p>
          <a:p>
            <a:pPr>
              <a:buNone/>
            </a:pPr>
            <a:r>
              <a:rPr lang="ru-RU" sz="1400" b="1" dirty="0" smtClean="0">
                <a:solidFill>
                  <a:srgbClr val="002060"/>
                </a:solidFill>
              </a:rPr>
              <a:t>    возрождению и сохранению семейных </a:t>
            </a:r>
          </a:p>
          <a:p>
            <a:pPr>
              <a:buNone/>
            </a:pPr>
            <a:r>
              <a:rPr lang="ru-RU" sz="1400" b="1" dirty="0" smtClean="0">
                <a:solidFill>
                  <a:srgbClr val="002060"/>
                </a:solidFill>
              </a:rPr>
              <a:t>    традиций, разработаны конспекты совместных </a:t>
            </a:r>
          </a:p>
          <a:p>
            <a:pPr>
              <a:buNone/>
            </a:pPr>
            <a:r>
              <a:rPr lang="ru-RU" sz="1400" b="1" dirty="0" smtClean="0">
                <a:solidFill>
                  <a:srgbClr val="002060"/>
                </a:solidFill>
              </a:rPr>
              <a:t>    мероприятий родителей с детьми, оформлен</a:t>
            </a:r>
          </a:p>
          <a:p>
            <a:pPr>
              <a:buNone/>
            </a:pPr>
            <a:r>
              <a:rPr lang="ru-RU" sz="1400" b="1" dirty="0" smtClean="0">
                <a:solidFill>
                  <a:srgbClr val="002060"/>
                </a:solidFill>
              </a:rPr>
              <a:t>    консультативно-практический  материал для</a:t>
            </a:r>
          </a:p>
          <a:p>
            <a:pPr>
              <a:buNone/>
            </a:pPr>
            <a:r>
              <a:rPr lang="ru-RU" sz="1400" b="1" dirty="0" smtClean="0">
                <a:solidFill>
                  <a:srgbClr val="002060"/>
                </a:solidFill>
              </a:rPr>
              <a:t>    родителей и педагогов ДОУ.</a:t>
            </a:r>
          </a:p>
          <a:p>
            <a:pPr>
              <a:buNone/>
            </a:pPr>
            <a:r>
              <a:rPr lang="ru-RU" sz="1400" b="1" dirty="0" smtClean="0">
                <a:solidFill>
                  <a:srgbClr val="002060"/>
                </a:solidFill>
              </a:rPr>
              <a:t>    Данный материал поможет педагогам</a:t>
            </a:r>
          </a:p>
          <a:p>
            <a:pPr>
              <a:buNone/>
            </a:pPr>
            <a:r>
              <a:rPr lang="ru-RU" sz="1400" b="1" dirty="0" smtClean="0">
                <a:solidFill>
                  <a:srgbClr val="002060"/>
                </a:solidFill>
              </a:rPr>
              <a:t>    ДОУ определить основные направления </a:t>
            </a:r>
          </a:p>
          <a:p>
            <a:pPr>
              <a:buNone/>
            </a:pPr>
            <a:r>
              <a:rPr lang="ru-RU" sz="1400" b="1" dirty="0" smtClean="0">
                <a:solidFill>
                  <a:srgbClr val="002060"/>
                </a:solidFill>
              </a:rPr>
              <a:t>    и содержание семейного воспитания</a:t>
            </a:r>
          </a:p>
          <a:p>
            <a:pPr>
              <a:buNone/>
            </a:pPr>
            <a:r>
              <a:rPr lang="ru-RU" sz="1400" b="1" dirty="0" smtClean="0">
                <a:solidFill>
                  <a:srgbClr val="002060"/>
                </a:solidFill>
              </a:rPr>
              <a:t>    в дошкольном возрасте, активизировать </a:t>
            </a:r>
          </a:p>
          <a:p>
            <a:pPr>
              <a:buNone/>
            </a:pPr>
            <a:r>
              <a:rPr lang="ru-RU" sz="1400" b="1" dirty="0" smtClean="0">
                <a:solidFill>
                  <a:srgbClr val="002060"/>
                </a:solidFill>
              </a:rPr>
              <a:t>    участие родителей в жизнедеятельности ДОУ. </a:t>
            </a:r>
          </a:p>
          <a:p>
            <a:pPr>
              <a:buNone/>
            </a:pPr>
            <a:endParaRPr lang="ru-RU" sz="1400" dirty="0"/>
          </a:p>
        </p:txBody>
      </p:sp>
      <p:sp>
        <p:nvSpPr>
          <p:cNvPr id="2" name="Заголовок 1"/>
          <p:cNvSpPr>
            <a:spLocks noGrp="1"/>
          </p:cNvSpPr>
          <p:nvPr>
            <p:ph type="title"/>
          </p:nvPr>
        </p:nvSpPr>
        <p:spPr>
          <a:xfrm>
            <a:off x="457200" y="274638"/>
            <a:ext cx="8229600" cy="562074"/>
          </a:xfrm>
        </p:spPr>
        <p:txBody>
          <a:bodyPr>
            <a:normAutofit/>
          </a:bodyPr>
          <a:lstStyle/>
          <a:p>
            <a:r>
              <a:rPr lang="ru-RU" sz="2800" dirty="0" smtClean="0"/>
              <a:t>             </a:t>
            </a:r>
            <a:r>
              <a:rPr lang="ru-RU" sz="2400" dirty="0" smtClean="0">
                <a:solidFill>
                  <a:srgbClr val="FF0000"/>
                </a:solidFill>
              </a:rPr>
              <a:t>Краткое содержание проекта</a:t>
            </a:r>
            <a:endParaRPr lang="ru-RU" sz="2400" dirty="0">
              <a:solidFill>
                <a:srgbClr val="FF0000"/>
              </a:solidFill>
            </a:endParaRPr>
          </a:p>
        </p:txBody>
      </p:sp>
      <p:sp>
        <p:nvSpPr>
          <p:cNvPr id="7" name="6-конечная звезда 6"/>
          <p:cNvSpPr/>
          <p:nvPr/>
        </p:nvSpPr>
        <p:spPr>
          <a:xfrm>
            <a:off x="4644008" y="1052736"/>
            <a:ext cx="4499992" cy="5544616"/>
          </a:xfrm>
          <a:prstGeom prst="star6">
            <a:avLst/>
          </a:prstGeom>
          <a:gradFill flip="none" rotWithShape="1">
            <a:gsLst>
              <a:gs pos="0">
                <a:srgbClr val="FFFF00">
                  <a:alpha val="75000"/>
                </a:srgbClr>
              </a:gs>
              <a:gs pos="25000">
                <a:srgbClr val="FF6633"/>
              </a:gs>
              <a:gs pos="50000">
                <a:srgbClr val="FFFF00"/>
              </a:gs>
              <a:gs pos="75000">
                <a:srgbClr val="01A78F"/>
              </a:gs>
              <a:gs pos="100000">
                <a:srgbClr val="3366FF"/>
              </a:gs>
            </a:gsLst>
            <a:lin ang="4200000" scaled="0"/>
            <a:tileRect/>
          </a:gra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pic>
        <p:nvPicPr>
          <p:cNvPr id="10" name="Picture 6" descr="Изображение 021"/>
          <p:cNvPicPr>
            <a:picLocks noChangeAspect="1" noChangeArrowheads="1"/>
          </p:cNvPicPr>
          <p:nvPr/>
        </p:nvPicPr>
        <p:blipFill>
          <a:blip r:embed="rId2" cstate="print"/>
          <a:srcRect l="26313" t="18128" r="7156" b="7971"/>
          <a:stretch>
            <a:fillRect/>
          </a:stretch>
        </p:blipFill>
        <p:spPr bwMode="auto">
          <a:xfrm>
            <a:off x="5220072" y="2420888"/>
            <a:ext cx="3417289"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одним вырезанным скругленным углом 6"/>
          <p:cNvSpPr/>
          <p:nvPr/>
        </p:nvSpPr>
        <p:spPr>
          <a:xfrm>
            <a:off x="827584" y="332656"/>
            <a:ext cx="2214578" cy="548521"/>
          </a:xfrm>
          <a:prstGeom prst="snipRound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ru-RU" sz="2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ЦЕЛЬ:</a:t>
            </a:r>
          </a:p>
        </p:txBody>
      </p:sp>
      <p:sp>
        <p:nvSpPr>
          <p:cNvPr id="8" name="Прямоугольник с одним вырезанным углом 7"/>
          <p:cNvSpPr/>
          <p:nvPr/>
        </p:nvSpPr>
        <p:spPr>
          <a:xfrm>
            <a:off x="755576" y="980728"/>
            <a:ext cx="8136904" cy="1008112"/>
          </a:xfrm>
          <a:prstGeom prst="snip1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b="1" dirty="0" smtClean="0">
                <a:solidFill>
                  <a:srgbClr val="0070C0"/>
                </a:solidFill>
              </a:rPr>
              <a:t>Создание условий для комфортной адаптации ребенка к условиям детского сада посредством активного вовлечения семьи в воспитательно-образовательный процесс дошкольного учреждения</a:t>
            </a:r>
            <a:endParaRPr lang="ru-RU" b="1" dirty="0">
              <a:solidFill>
                <a:srgbClr val="0070C0"/>
              </a:solidFill>
            </a:endParaRPr>
          </a:p>
        </p:txBody>
      </p:sp>
      <p:sp>
        <p:nvSpPr>
          <p:cNvPr id="9" name="Скругленный прямоугольник 8"/>
          <p:cNvSpPr/>
          <p:nvPr/>
        </p:nvSpPr>
        <p:spPr>
          <a:xfrm>
            <a:off x="755576" y="2132856"/>
            <a:ext cx="8136904" cy="44644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ru-RU" sz="2000" b="1" dirty="0" smtClean="0">
                <a:solidFill>
                  <a:schemeClr val="accent3"/>
                </a:solidFill>
              </a:rPr>
              <a:t>   Задачи проекта</a:t>
            </a:r>
            <a:r>
              <a:rPr lang="ru-RU" sz="2000" dirty="0" smtClean="0">
                <a:solidFill>
                  <a:schemeClr val="accent3"/>
                </a:solidFill>
              </a:rPr>
              <a:t>: </a:t>
            </a:r>
          </a:p>
          <a:p>
            <a:pPr lvl="0">
              <a:buFont typeface="Wingdings" pitchFamily="2" charset="2"/>
              <a:buChar char="Ø"/>
            </a:pPr>
            <a:r>
              <a:rPr lang="ru-RU" sz="2000" dirty="0" smtClean="0">
                <a:solidFill>
                  <a:srgbClr val="FFC000"/>
                </a:solidFill>
              </a:rPr>
              <a:t> </a:t>
            </a:r>
            <a:r>
              <a:rPr lang="ru-RU" sz="2000" b="1" dirty="0" smtClean="0">
                <a:solidFill>
                  <a:srgbClr val="FFC000"/>
                </a:solidFill>
              </a:rPr>
              <a:t>создавать условия для внутреннего психологического   </a:t>
            </a:r>
          </a:p>
          <a:p>
            <a:pPr lvl="0"/>
            <a:r>
              <a:rPr lang="ru-RU" sz="2000" b="1" dirty="0" smtClean="0">
                <a:solidFill>
                  <a:srgbClr val="FFC000"/>
                </a:solidFill>
              </a:rPr>
              <a:t>    комфорта ребенка, сохранения чувства защищенности</a:t>
            </a:r>
          </a:p>
          <a:p>
            <a:pPr lvl="0"/>
            <a:r>
              <a:rPr lang="ru-RU" sz="2000" b="1" dirty="0" smtClean="0">
                <a:solidFill>
                  <a:srgbClr val="FFC000"/>
                </a:solidFill>
              </a:rPr>
              <a:t>    и доверия к окружающему миру в стенах ДОУ;</a:t>
            </a:r>
          </a:p>
          <a:p>
            <a:pPr lvl="0">
              <a:buFont typeface="Wingdings" pitchFamily="2" charset="2"/>
              <a:buChar char="Ø"/>
            </a:pPr>
            <a:r>
              <a:rPr lang="ru-RU" sz="2000" b="1" dirty="0" smtClean="0">
                <a:solidFill>
                  <a:srgbClr val="FFC000"/>
                </a:solidFill>
              </a:rPr>
              <a:t> воспитывать у ребенка чувства причастности, гордости</a:t>
            </a:r>
          </a:p>
          <a:p>
            <a:pPr lvl="0"/>
            <a:r>
              <a:rPr lang="ru-RU" sz="2000" b="1" dirty="0" smtClean="0">
                <a:solidFill>
                  <a:srgbClr val="FFC000"/>
                </a:solidFill>
              </a:rPr>
              <a:t>    и радости за свою семью;</a:t>
            </a:r>
          </a:p>
          <a:p>
            <a:pPr lvl="0">
              <a:buFont typeface="Wingdings" pitchFamily="2" charset="2"/>
              <a:buChar char="Ø"/>
            </a:pPr>
            <a:r>
              <a:rPr lang="ru-RU" sz="2000" b="1" dirty="0" smtClean="0">
                <a:solidFill>
                  <a:srgbClr val="FFC000"/>
                </a:solidFill>
              </a:rPr>
              <a:t> формировать у родителей чувства причастности,</a:t>
            </a:r>
          </a:p>
          <a:p>
            <a:pPr lvl="0"/>
            <a:r>
              <a:rPr lang="ru-RU" sz="2000" b="1" dirty="0" smtClean="0">
                <a:solidFill>
                  <a:srgbClr val="FFC000"/>
                </a:solidFill>
              </a:rPr>
              <a:t>    гордости и радости за своего ребёнка;</a:t>
            </a:r>
          </a:p>
          <a:p>
            <a:pPr lvl="0">
              <a:buFont typeface="Wingdings" pitchFamily="2" charset="2"/>
              <a:buChar char="Ø"/>
            </a:pPr>
            <a:r>
              <a:rPr lang="ru-RU" sz="2000" b="1" dirty="0" smtClean="0">
                <a:solidFill>
                  <a:srgbClr val="FFC000"/>
                </a:solidFill>
              </a:rPr>
              <a:t> установить партнерские отношения с семьей</a:t>
            </a:r>
          </a:p>
          <a:p>
            <a:pPr lvl="0"/>
            <a:r>
              <a:rPr lang="ru-RU" sz="2000" b="1" dirty="0" smtClean="0">
                <a:solidFill>
                  <a:srgbClr val="FFC000"/>
                </a:solidFill>
              </a:rPr>
              <a:t>    каждого ребенка;</a:t>
            </a:r>
          </a:p>
          <a:p>
            <a:pPr lvl="0">
              <a:buFont typeface="Wingdings" pitchFamily="2" charset="2"/>
              <a:buChar char="Ø"/>
            </a:pPr>
            <a:r>
              <a:rPr lang="ru-RU" sz="2000" b="1" dirty="0" smtClean="0">
                <a:solidFill>
                  <a:srgbClr val="FFC000"/>
                </a:solidFill>
              </a:rPr>
              <a:t> выработать единый стиль воспитания и </a:t>
            </a:r>
          </a:p>
          <a:p>
            <a:pPr lvl="0"/>
            <a:r>
              <a:rPr lang="ru-RU" sz="2000" b="1" dirty="0" smtClean="0">
                <a:solidFill>
                  <a:srgbClr val="FFC000"/>
                </a:solidFill>
              </a:rPr>
              <a:t>    общения с ребенком в ДОУ и семье.</a:t>
            </a:r>
            <a:endParaRPr lang="ru-RU" sz="2000" b="1" dirty="0">
              <a:solidFill>
                <a:srgbClr val="FFC000"/>
              </a:solidFill>
            </a:endParaRPr>
          </a:p>
        </p:txBody>
      </p:sp>
      <p:pic>
        <p:nvPicPr>
          <p:cNvPr id="6" name="Рисунок 5" descr="Рисунок1.png"/>
          <p:cNvPicPr>
            <a:picLocks noChangeAspect="1"/>
          </p:cNvPicPr>
          <p:nvPr/>
        </p:nvPicPr>
        <p:blipFill>
          <a:blip r:embed="rId2" cstate="print"/>
          <a:stretch>
            <a:fillRect/>
          </a:stretch>
        </p:blipFill>
        <p:spPr>
          <a:xfrm>
            <a:off x="7020272" y="4509120"/>
            <a:ext cx="2303271" cy="2348880"/>
          </a:xfrm>
          <a:prstGeom prst="rect">
            <a:avLst/>
          </a:prstGeom>
          <a:ln>
            <a:noFill/>
          </a:ln>
          <a:effectLst>
            <a:softEdge rad="112500"/>
          </a:effectLst>
        </p:spPr>
      </p:pic>
    </p:spTree>
  </p:cSld>
  <p:clrMapOvr>
    <a:masterClrMapping/>
  </p:clrMapOvr>
  <p:transition>
    <p:wheel spokes="2"/>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11560" y="764704"/>
            <a:ext cx="8075240" cy="5760640"/>
          </a:xfrm>
        </p:spPr>
        <p:txBody>
          <a:bodyPr/>
          <a:lstStyle/>
          <a:p>
            <a:pPr>
              <a:buNone/>
            </a:pPr>
            <a:r>
              <a:rPr lang="ru-RU" sz="2000" b="1" dirty="0" smtClean="0">
                <a:solidFill>
                  <a:srgbClr val="00B050"/>
                </a:solidFill>
              </a:rPr>
              <a:t>1 этап – подготовительный (2012г.)</a:t>
            </a:r>
          </a:p>
          <a:p>
            <a:r>
              <a:rPr lang="ru-RU" sz="1600" b="1" dirty="0" smtClean="0">
                <a:solidFill>
                  <a:srgbClr val="0070C0"/>
                </a:solidFill>
              </a:rPr>
              <a:t>Открытие второй круглосуточной группы;</a:t>
            </a:r>
          </a:p>
          <a:p>
            <a:r>
              <a:rPr lang="ru-RU" sz="1600" b="1" dirty="0" smtClean="0">
                <a:solidFill>
                  <a:srgbClr val="0070C0"/>
                </a:solidFill>
              </a:rPr>
              <a:t>Сбор информации о детях и семьях воспитанников (анкетирование, наблюдения, беседы, оформление </a:t>
            </a:r>
            <a:r>
              <a:rPr lang="ru-RU" sz="1600" b="1" dirty="0" err="1" smtClean="0">
                <a:solidFill>
                  <a:srgbClr val="0070C0"/>
                </a:solidFill>
              </a:rPr>
              <a:t>портфолио</a:t>
            </a:r>
            <a:r>
              <a:rPr lang="ru-RU" sz="1600" b="1" dirty="0" smtClean="0">
                <a:solidFill>
                  <a:srgbClr val="0070C0"/>
                </a:solidFill>
              </a:rPr>
              <a:t> детей);</a:t>
            </a:r>
          </a:p>
          <a:p>
            <a:r>
              <a:rPr lang="ru-RU" sz="1600" b="1" dirty="0" smtClean="0">
                <a:solidFill>
                  <a:srgbClr val="0070C0"/>
                </a:solidFill>
              </a:rPr>
              <a:t>Изучение методической литературы по проблемам адаптационного периода, сохранения семейных традиций с привлечением родителей.</a:t>
            </a:r>
          </a:p>
          <a:p>
            <a:endParaRPr lang="ru-RU" dirty="0" smtClean="0"/>
          </a:p>
          <a:p>
            <a:pPr>
              <a:buNone/>
            </a:pPr>
            <a:endParaRPr lang="ru-RU" dirty="0"/>
          </a:p>
        </p:txBody>
      </p:sp>
      <p:sp>
        <p:nvSpPr>
          <p:cNvPr id="3" name="Заголовок 2"/>
          <p:cNvSpPr>
            <a:spLocks noGrp="1"/>
          </p:cNvSpPr>
          <p:nvPr>
            <p:ph type="title"/>
          </p:nvPr>
        </p:nvSpPr>
        <p:spPr>
          <a:xfrm>
            <a:off x="457200" y="116632"/>
            <a:ext cx="8229600" cy="576064"/>
          </a:xfrm>
        </p:spPr>
        <p:txBody>
          <a:bodyPr>
            <a:normAutofit/>
          </a:bodyPr>
          <a:lstStyle/>
          <a:p>
            <a:pPr algn="ctr"/>
            <a:r>
              <a:rPr lang="ru-RU" sz="2400" dirty="0" smtClean="0">
                <a:solidFill>
                  <a:srgbClr val="FF0000"/>
                </a:solidFill>
              </a:rPr>
              <a:t>График работы по проекту</a:t>
            </a:r>
            <a:endParaRPr lang="ru-RU" sz="2400" dirty="0">
              <a:solidFill>
                <a:srgbClr val="FF0000"/>
              </a:solidFill>
            </a:endParaRPr>
          </a:p>
        </p:txBody>
      </p:sp>
      <p:pic>
        <p:nvPicPr>
          <p:cNvPr id="1026" name="Picture 2" descr="C:\Users\Saule\Pictures\фото дс\DSCN2335.JPG"/>
          <p:cNvPicPr>
            <a:picLocks noChangeAspect="1" noChangeArrowheads="1"/>
          </p:cNvPicPr>
          <p:nvPr/>
        </p:nvPicPr>
        <p:blipFill>
          <a:blip r:embed="rId2" cstate="print"/>
          <a:srcRect l="5158" t="25218"/>
          <a:stretch>
            <a:fillRect/>
          </a:stretch>
        </p:blipFill>
        <p:spPr bwMode="auto">
          <a:xfrm>
            <a:off x="755576" y="2564904"/>
            <a:ext cx="3744416" cy="2492896"/>
          </a:xfrm>
          <a:prstGeom prst="rect">
            <a:avLst/>
          </a:prstGeom>
          <a:noFill/>
        </p:spPr>
      </p:pic>
      <p:pic>
        <p:nvPicPr>
          <p:cNvPr id="1028" name="Picture 4" descr="C:\Users\Saule\Pictures\фото дс\DSCN2303.JPG"/>
          <p:cNvPicPr>
            <a:picLocks noChangeAspect="1" noChangeArrowheads="1"/>
          </p:cNvPicPr>
          <p:nvPr/>
        </p:nvPicPr>
        <p:blipFill>
          <a:blip r:embed="rId3" cstate="print"/>
          <a:srcRect l="8082" t="25745" r="5037"/>
          <a:stretch>
            <a:fillRect/>
          </a:stretch>
        </p:blipFill>
        <p:spPr bwMode="auto">
          <a:xfrm>
            <a:off x="5076056" y="2564904"/>
            <a:ext cx="3672408" cy="2520280"/>
          </a:xfrm>
          <a:prstGeom prst="rect">
            <a:avLst/>
          </a:prstGeom>
          <a:noFill/>
        </p:spPr>
      </p:pic>
      <p:pic>
        <p:nvPicPr>
          <p:cNvPr id="7" name="Picture 3" descr="C:\Users\Saule\Pictures\фото дс\DSCN2377.JPG"/>
          <p:cNvPicPr>
            <a:picLocks noChangeAspect="1" noChangeArrowheads="1"/>
          </p:cNvPicPr>
          <p:nvPr/>
        </p:nvPicPr>
        <p:blipFill>
          <a:blip r:embed="rId4" cstate="print"/>
          <a:srcRect t="11710" r="23887"/>
          <a:stretch>
            <a:fillRect/>
          </a:stretch>
        </p:blipFill>
        <p:spPr bwMode="auto">
          <a:xfrm>
            <a:off x="3059832" y="4293096"/>
            <a:ext cx="3672408" cy="234888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83568" y="692696"/>
            <a:ext cx="8003232" cy="5314595"/>
          </a:xfrm>
        </p:spPr>
        <p:txBody>
          <a:bodyPr>
            <a:normAutofit/>
          </a:bodyPr>
          <a:lstStyle/>
          <a:p>
            <a:r>
              <a:rPr lang="ru-RU" sz="1600" b="1" dirty="0" smtClean="0">
                <a:solidFill>
                  <a:srgbClr val="0070C0"/>
                </a:solidFill>
              </a:rPr>
              <a:t>Проведение различных мероприятий с участием родителей</a:t>
            </a:r>
          </a:p>
          <a:p>
            <a:pPr>
              <a:buNone/>
            </a:pPr>
            <a:r>
              <a:rPr lang="ru-RU" sz="1600" dirty="0" smtClean="0">
                <a:solidFill>
                  <a:srgbClr val="0070C0"/>
                </a:solidFill>
              </a:rPr>
              <a:t>    </a:t>
            </a:r>
            <a:r>
              <a:rPr lang="ru-RU" sz="1600" b="1" i="1" dirty="0" smtClean="0">
                <a:solidFill>
                  <a:srgbClr val="FF0000"/>
                </a:solidFill>
              </a:rPr>
              <a:t>Конкурсы</a:t>
            </a:r>
          </a:p>
          <a:p>
            <a:endParaRPr lang="ru-RU" sz="1600" dirty="0" smtClean="0">
              <a:solidFill>
                <a:srgbClr val="0070C0"/>
              </a:solidFill>
            </a:endParaRPr>
          </a:p>
          <a:p>
            <a:endParaRPr lang="ru-RU" sz="1600" dirty="0" smtClean="0">
              <a:solidFill>
                <a:srgbClr val="0070C0"/>
              </a:solidFill>
            </a:endParaRPr>
          </a:p>
          <a:p>
            <a:endParaRPr lang="ru-RU" sz="1600" dirty="0" smtClean="0">
              <a:solidFill>
                <a:srgbClr val="0070C0"/>
              </a:solidFill>
            </a:endParaRPr>
          </a:p>
          <a:p>
            <a:endParaRPr lang="ru-RU" sz="1600" dirty="0" smtClean="0">
              <a:solidFill>
                <a:srgbClr val="0070C0"/>
              </a:solidFill>
            </a:endParaRPr>
          </a:p>
          <a:p>
            <a:endParaRPr lang="ru-RU" sz="1600" dirty="0" smtClean="0">
              <a:solidFill>
                <a:srgbClr val="0070C0"/>
              </a:solidFill>
            </a:endParaRPr>
          </a:p>
          <a:p>
            <a:endParaRPr lang="ru-RU" sz="1600" dirty="0" smtClean="0">
              <a:solidFill>
                <a:srgbClr val="0070C0"/>
              </a:solidFill>
            </a:endParaRPr>
          </a:p>
          <a:p>
            <a:endParaRPr lang="ru-RU" sz="1600" dirty="0" smtClean="0">
              <a:solidFill>
                <a:srgbClr val="0070C0"/>
              </a:solidFill>
            </a:endParaRPr>
          </a:p>
          <a:p>
            <a:endParaRPr lang="ru-RU" sz="1600" dirty="0" smtClean="0">
              <a:solidFill>
                <a:srgbClr val="0070C0"/>
              </a:solidFill>
            </a:endParaRPr>
          </a:p>
          <a:p>
            <a:pPr>
              <a:buNone/>
            </a:pPr>
            <a:r>
              <a:rPr lang="ru-RU" sz="1600" dirty="0" smtClean="0">
                <a:solidFill>
                  <a:srgbClr val="0070C0"/>
                </a:solidFill>
              </a:rPr>
              <a:t>   </a:t>
            </a:r>
            <a:r>
              <a:rPr lang="ru-RU" sz="1600" b="1" i="1" dirty="0" smtClean="0">
                <a:solidFill>
                  <a:srgbClr val="FF0000"/>
                </a:solidFill>
              </a:rPr>
              <a:t>Утренники</a:t>
            </a:r>
          </a:p>
        </p:txBody>
      </p:sp>
      <p:sp>
        <p:nvSpPr>
          <p:cNvPr id="3" name="Заголовок 2"/>
          <p:cNvSpPr>
            <a:spLocks noGrp="1"/>
          </p:cNvSpPr>
          <p:nvPr>
            <p:ph type="title"/>
          </p:nvPr>
        </p:nvSpPr>
        <p:spPr>
          <a:xfrm>
            <a:off x="683568" y="188640"/>
            <a:ext cx="8003232" cy="504056"/>
          </a:xfrm>
        </p:spPr>
        <p:txBody>
          <a:bodyPr>
            <a:normAutofit fontScale="90000"/>
          </a:bodyPr>
          <a:lstStyle/>
          <a:p>
            <a:r>
              <a:rPr lang="ru-RU" sz="2200" dirty="0" smtClean="0">
                <a:solidFill>
                  <a:srgbClr val="00B050"/>
                </a:solidFill>
              </a:rPr>
              <a:t/>
            </a:r>
            <a:br>
              <a:rPr lang="ru-RU" sz="2200" dirty="0" smtClean="0">
                <a:solidFill>
                  <a:srgbClr val="00B050"/>
                </a:solidFill>
              </a:rPr>
            </a:br>
            <a:r>
              <a:rPr lang="ru-RU" sz="2200" dirty="0" smtClean="0">
                <a:solidFill>
                  <a:srgbClr val="00B050"/>
                </a:solidFill>
              </a:rPr>
              <a:t/>
            </a:r>
            <a:br>
              <a:rPr lang="ru-RU" sz="2200" dirty="0" smtClean="0">
                <a:solidFill>
                  <a:srgbClr val="00B050"/>
                </a:solidFill>
              </a:rPr>
            </a:br>
            <a:r>
              <a:rPr lang="ru-RU" sz="2200" dirty="0" smtClean="0">
                <a:solidFill>
                  <a:srgbClr val="00B050"/>
                </a:solidFill>
              </a:rPr>
              <a:t/>
            </a:r>
            <a:br>
              <a:rPr lang="ru-RU" sz="2200" dirty="0" smtClean="0">
                <a:solidFill>
                  <a:srgbClr val="00B050"/>
                </a:solidFill>
              </a:rPr>
            </a:br>
            <a:r>
              <a:rPr lang="ru-RU" sz="2200" dirty="0" smtClean="0">
                <a:solidFill>
                  <a:srgbClr val="00B050"/>
                </a:solidFill>
              </a:rPr>
              <a:t/>
            </a:r>
            <a:br>
              <a:rPr lang="ru-RU" sz="2200" dirty="0" smtClean="0">
                <a:solidFill>
                  <a:srgbClr val="00B050"/>
                </a:solidFill>
              </a:rPr>
            </a:br>
            <a:r>
              <a:rPr lang="ru-RU" sz="2200" dirty="0" smtClean="0">
                <a:solidFill>
                  <a:srgbClr val="00B050"/>
                </a:solidFill>
              </a:rPr>
              <a:t>2 этап – основной (2013 год)</a:t>
            </a:r>
            <a:br>
              <a:rPr lang="ru-RU" sz="2200" dirty="0" smtClean="0">
                <a:solidFill>
                  <a:srgbClr val="00B050"/>
                </a:solidFill>
              </a:rPr>
            </a:br>
            <a:r>
              <a:rPr lang="ru-RU" sz="4400" dirty="0" smtClean="0">
                <a:solidFill>
                  <a:srgbClr val="0070C0"/>
                </a:solidFill>
              </a:rPr>
              <a:t/>
            </a:r>
            <a:br>
              <a:rPr lang="ru-RU" sz="4400" dirty="0" smtClean="0">
                <a:solidFill>
                  <a:srgbClr val="0070C0"/>
                </a:solidFill>
              </a:rPr>
            </a:br>
            <a:endParaRPr lang="ru-RU" dirty="0"/>
          </a:p>
        </p:txBody>
      </p:sp>
      <p:pic>
        <p:nvPicPr>
          <p:cNvPr id="4" name="Picture 6" descr="C:\Users\Saule\Pictures\Фотографии\2011-04-13\Изображение ОКТЯБРЬ 2010 163.jpg"/>
          <p:cNvPicPr>
            <a:picLocks noChangeAspect="1" noChangeArrowheads="1"/>
          </p:cNvPicPr>
          <p:nvPr/>
        </p:nvPicPr>
        <p:blipFill>
          <a:blip r:embed="rId2" cstate="print"/>
          <a:srcRect t="25806" b="16129"/>
          <a:stretch>
            <a:fillRect/>
          </a:stretch>
        </p:blipFill>
        <p:spPr bwMode="auto">
          <a:xfrm>
            <a:off x="899592" y="1412776"/>
            <a:ext cx="3600400" cy="2088232"/>
          </a:xfrm>
          <a:prstGeom prst="rect">
            <a:avLst/>
          </a:prstGeom>
          <a:noFill/>
          <a:ln w="9525">
            <a:noFill/>
            <a:miter lim="800000"/>
            <a:headEnd/>
            <a:tailEnd/>
          </a:ln>
        </p:spPr>
      </p:pic>
      <p:pic>
        <p:nvPicPr>
          <p:cNvPr id="5" name="Picture 5" descr="C:\Users\Saule\Pictures\Фотографии\2012-06-01\Выпуск 2012 059.jpg"/>
          <p:cNvPicPr>
            <a:picLocks noChangeAspect="1" noChangeArrowheads="1"/>
          </p:cNvPicPr>
          <p:nvPr/>
        </p:nvPicPr>
        <p:blipFill>
          <a:blip r:embed="rId3" cstate="print"/>
          <a:srcRect t="13888" r="7407" b="8337"/>
          <a:stretch>
            <a:fillRect/>
          </a:stretch>
        </p:blipFill>
        <p:spPr bwMode="auto">
          <a:xfrm>
            <a:off x="5004048" y="1412776"/>
            <a:ext cx="3600400" cy="2088232"/>
          </a:xfrm>
          <a:prstGeom prst="rect">
            <a:avLst/>
          </a:prstGeom>
          <a:noFill/>
          <a:ln w="9525">
            <a:noFill/>
            <a:miter lim="800000"/>
            <a:headEnd/>
            <a:tailEnd/>
          </a:ln>
        </p:spPr>
      </p:pic>
      <p:pic>
        <p:nvPicPr>
          <p:cNvPr id="7" name="Picture 4" descr="C:\Users\Saule\Pictures\2011-12-30\Новогодний утренник 2011г. 132.jpg"/>
          <p:cNvPicPr>
            <a:picLocks noChangeAspect="1" noChangeArrowheads="1"/>
          </p:cNvPicPr>
          <p:nvPr/>
        </p:nvPicPr>
        <p:blipFill>
          <a:blip r:embed="rId4" cstate="print"/>
          <a:srcRect l="17240" t="21174"/>
          <a:stretch>
            <a:fillRect/>
          </a:stretch>
        </p:blipFill>
        <p:spPr bwMode="auto">
          <a:xfrm>
            <a:off x="5076056" y="4077072"/>
            <a:ext cx="3528641" cy="2376264"/>
          </a:xfrm>
          <a:prstGeom prst="rect">
            <a:avLst/>
          </a:prstGeom>
          <a:noFill/>
          <a:ln w="9525">
            <a:noFill/>
            <a:miter lim="800000"/>
            <a:headEnd/>
            <a:tailEnd/>
          </a:ln>
        </p:spPr>
      </p:pic>
      <p:pic>
        <p:nvPicPr>
          <p:cNvPr id="2050" name="Picture 2" descr="C:\Users\Saule\Pictures\Н.г. 2013\005.JPG"/>
          <p:cNvPicPr>
            <a:picLocks noChangeAspect="1" noChangeArrowheads="1"/>
          </p:cNvPicPr>
          <p:nvPr/>
        </p:nvPicPr>
        <p:blipFill>
          <a:blip r:embed="rId5" cstate="print"/>
          <a:srcRect l="17946" t="21364" r="7198" b="15297"/>
          <a:stretch>
            <a:fillRect/>
          </a:stretch>
        </p:blipFill>
        <p:spPr bwMode="auto">
          <a:xfrm>
            <a:off x="899592" y="4077072"/>
            <a:ext cx="3672408" cy="237626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83568" y="404664"/>
            <a:ext cx="8003232" cy="5602627"/>
          </a:xfrm>
        </p:spPr>
        <p:txBody>
          <a:bodyPr>
            <a:normAutofit/>
          </a:bodyPr>
          <a:lstStyle/>
          <a:p>
            <a:pPr>
              <a:buNone/>
            </a:pPr>
            <a:r>
              <a:rPr lang="ru-RU" sz="1600" b="1" i="1" dirty="0" smtClean="0">
                <a:solidFill>
                  <a:srgbClr val="FF0000"/>
                </a:solidFill>
              </a:rPr>
              <a:t> Конкурсы поделок</a:t>
            </a:r>
            <a:endParaRPr lang="ru-RU" sz="1600" b="1" i="1" dirty="0">
              <a:solidFill>
                <a:srgbClr val="FF0000"/>
              </a:solidFill>
            </a:endParaRPr>
          </a:p>
        </p:txBody>
      </p:sp>
      <p:pic>
        <p:nvPicPr>
          <p:cNvPr id="4099" name="Picture 3" descr="C:\Users\Saule\Pictures\Фотографии\2012-05-30\Май 2012г 182.jpg"/>
          <p:cNvPicPr>
            <a:picLocks noChangeAspect="1" noChangeArrowheads="1"/>
          </p:cNvPicPr>
          <p:nvPr/>
        </p:nvPicPr>
        <p:blipFill>
          <a:blip r:embed="rId2" cstate="print"/>
          <a:srcRect/>
          <a:stretch>
            <a:fillRect/>
          </a:stretch>
        </p:blipFill>
        <p:spPr bwMode="auto">
          <a:xfrm>
            <a:off x="4860032" y="836712"/>
            <a:ext cx="3720414" cy="2401446"/>
          </a:xfrm>
          <a:prstGeom prst="rect">
            <a:avLst/>
          </a:prstGeom>
          <a:noFill/>
        </p:spPr>
      </p:pic>
      <p:pic>
        <p:nvPicPr>
          <p:cNvPr id="4100" name="Picture 4" descr="C:\Users\Saule\Pictures\Фотографии\2012-05-30\Май 2012г 186.jpg"/>
          <p:cNvPicPr>
            <a:picLocks noChangeAspect="1" noChangeArrowheads="1"/>
          </p:cNvPicPr>
          <p:nvPr/>
        </p:nvPicPr>
        <p:blipFill>
          <a:blip r:embed="rId3" cstate="print"/>
          <a:srcRect l="16302" t="23290" r="11645"/>
          <a:stretch>
            <a:fillRect/>
          </a:stretch>
        </p:blipFill>
        <p:spPr bwMode="auto">
          <a:xfrm>
            <a:off x="971600" y="3717032"/>
            <a:ext cx="3528392" cy="2736304"/>
          </a:xfrm>
          <a:prstGeom prst="rect">
            <a:avLst/>
          </a:prstGeom>
          <a:noFill/>
        </p:spPr>
      </p:pic>
      <p:pic>
        <p:nvPicPr>
          <p:cNvPr id="4101" name="Picture 5" descr="C:\Users\Saule\Pictures\Фотографии\2012-06-01\Выпуск 2012 169.jpg"/>
          <p:cNvPicPr>
            <a:picLocks noChangeAspect="1" noChangeArrowheads="1"/>
          </p:cNvPicPr>
          <p:nvPr/>
        </p:nvPicPr>
        <p:blipFill>
          <a:blip r:embed="rId4" cstate="print"/>
          <a:srcRect l="9718" t="13015" r="4056" b="17570"/>
          <a:stretch>
            <a:fillRect/>
          </a:stretch>
        </p:blipFill>
        <p:spPr bwMode="auto">
          <a:xfrm>
            <a:off x="4860032" y="3717032"/>
            <a:ext cx="3816424" cy="2664296"/>
          </a:xfrm>
          <a:prstGeom prst="rect">
            <a:avLst/>
          </a:prstGeom>
          <a:noFill/>
        </p:spPr>
      </p:pic>
      <p:pic>
        <p:nvPicPr>
          <p:cNvPr id="3" name="Picture 2" descr="C:\Users\Saule\Pictures\Фотографии\2012-01-16\Столовая 043.jpg"/>
          <p:cNvPicPr>
            <a:picLocks noChangeAspect="1" noChangeArrowheads="1"/>
          </p:cNvPicPr>
          <p:nvPr/>
        </p:nvPicPr>
        <p:blipFill>
          <a:blip r:embed="rId5" cstate="print"/>
          <a:srcRect t="19738"/>
          <a:stretch>
            <a:fillRect/>
          </a:stretch>
        </p:blipFill>
        <p:spPr bwMode="auto">
          <a:xfrm>
            <a:off x="971600" y="836712"/>
            <a:ext cx="3611886" cy="2448272"/>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1638</TotalTime>
  <Words>589</Words>
  <Application>Microsoft Office PowerPoint</Application>
  <PresentationFormat>Экран (4:3)</PresentationFormat>
  <Paragraphs>157</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Открытая</vt:lpstr>
      <vt:lpstr>Слайд 1</vt:lpstr>
      <vt:lpstr>Слайд 2</vt:lpstr>
      <vt:lpstr>Слайд 3</vt:lpstr>
      <vt:lpstr>       Мотивация деятельности, разработки проекта</vt:lpstr>
      <vt:lpstr>             Краткое содержание проекта</vt:lpstr>
      <vt:lpstr>Слайд 6</vt:lpstr>
      <vt:lpstr>График работы по проекту</vt:lpstr>
      <vt:lpstr>    2 этап – основной (2013 год)  </vt:lpstr>
      <vt:lpstr>Слайд 9</vt:lpstr>
      <vt:lpstr>Слайд 10</vt:lpstr>
      <vt:lpstr>Слайд 11</vt:lpstr>
      <vt:lpstr>Слайд 12</vt:lpstr>
      <vt:lpstr>Слайд 13</vt:lpstr>
      <vt:lpstr>Слайд 14</vt:lpstr>
      <vt:lpstr>   3 этап – итоговый (2014г.) </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Saule</cp:lastModifiedBy>
  <cp:revision>166</cp:revision>
  <dcterms:created xsi:type="dcterms:W3CDTF">2011-12-13T06:40:47Z</dcterms:created>
  <dcterms:modified xsi:type="dcterms:W3CDTF">2014-01-21T18:08:03Z</dcterms:modified>
</cp:coreProperties>
</file>